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382" r:id="rId3"/>
    <p:sldId id="375" r:id="rId4"/>
    <p:sldId id="376" r:id="rId5"/>
    <p:sldId id="383" r:id="rId6"/>
    <p:sldId id="385" r:id="rId7"/>
    <p:sldId id="377" r:id="rId8"/>
    <p:sldId id="386" r:id="rId9"/>
    <p:sldId id="379" r:id="rId10"/>
    <p:sldId id="381" r:id="rId11"/>
    <p:sldId id="387" r:id="rId12"/>
  </p:sldIdLst>
  <p:sldSz cx="9144000" cy="6858000" type="screen4x3"/>
  <p:notesSz cx="7099300" cy="10234613"/>
  <p:embeddedFontLst>
    <p:embeddedFont>
      <p:font typeface="CMU Sans Serif" panose="02000603000000000000" pitchFamily="2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F0066"/>
    <a:srgbClr val="113B85"/>
    <a:srgbClr val="999999"/>
    <a:srgbClr val="FF0000"/>
    <a:srgbClr val="FFFFFF"/>
    <a:srgbClr val="66CCFF"/>
    <a:srgbClr val="284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7" autoAdjust="0"/>
    <p:restoredTop sz="94662" autoAdjust="0"/>
  </p:normalViewPr>
  <p:slideViewPr>
    <p:cSldViewPr>
      <p:cViewPr>
        <p:scale>
          <a:sx n="60" d="100"/>
          <a:sy n="60" d="100"/>
        </p:scale>
        <p:origin x="-3420" y="-1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87878CE-80FE-4556-B2C4-8B6DE377BE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0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878CE-80FE-4556-B2C4-8B6DE377BEF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68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073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KUG_weiss-transparent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478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916113"/>
            <a:ext cx="6764338" cy="1684337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DE"/>
              <a:t>This is a quite long</a:t>
            </a:r>
            <a:br>
              <a:rPr lang="de-DE"/>
            </a:br>
            <a:r>
              <a:rPr lang="de-DE"/>
              <a:t>Presentation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4221163"/>
            <a:ext cx="5248275" cy="912812"/>
          </a:xfrm>
        </p:spPr>
        <p:txBody>
          <a:bodyPr/>
          <a:lstStyle>
            <a:lvl1pPr marL="0" indent="0" algn="r">
              <a:buFontTx/>
              <a:buNone/>
              <a:defRPr b="1"/>
            </a:lvl1pPr>
          </a:lstStyle>
          <a:p>
            <a:r>
              <a:rPr lang="de-DE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1620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3AE7-67E9-421B-953C-FF69436741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26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8613" y="260350"/>
            <a:ext cx="2141537" cy="604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275388" cy="6048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3584-5D02-4043-A2FF-FCDC9AE068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7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F0EE-B1D2-4B24-95FE-198159AEAF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47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2795-C02E-4351-9706-B18B9F9251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6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0846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052513"/>
            <a:ext cx="420846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2ABAA-B8A8-4FA9-8B56-238B1A9CFD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6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2C3F-7D17-4FD8-A0B3-2931AC9498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0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0FAB-BC32-40DE-9BA9-8D9DB96EAA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3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50541-399E-4528-AD79-A62BF09EFB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6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1BB2-A718-4DE3-961F-783C7C8FC5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0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3EBE-DC7F-4D5F-A0F2-0BAD566E88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2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569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This is a fantastic 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5693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First Level Item</a:t>
            </a:r>
          </a:p>
          <a:p>
            <a:pPr lvl="1"/>
            <a:r>
              <a:rPr lang="de-DE" altLang="de-DE" smtClean="0"/>
              <a:t>Second Level Item</a:t>
            </a:r>
          </a:p>
          <a:p>
            <a:pPr lvl="2"/>
            <a:r>
              <a:rPr lang="de-DE" altLang="de-DE" smtClean="0"/>
              <a:t>Third Level Item</a:t>
            </a:r>
          </a:p>
          <a:p>
            <a:pPr lvl="3"/>
            <a:r>
              <a:rPr lang="de-DE" altLang="de-DE" smtClean="0"/>
              <a:t>Fourth Level Item</a:t>
            </a:r>
          </a:p>
        </p:txBody>
      </p:sp>
      <p:sp>
        <p:nvSpPr>
          <p:cNvPr id="1028" name="Rectangle 4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284394"/>
          </a:solidFill>
          <a:ln w="9525">
            <a:solidFill>
              <a:srgbClr val="284394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/>
          </a:p>
        </p:txBody>
      </p:sp>
      <p:pic>
        <p:nvPicPr>
          <p:cNvPr id="1029" name="Picture 46" descr="IEM_LOGO_nurSchrif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570663"/>
            <a:ext cx="5762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572250"/>
            <a:ext cx="7272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72250"/>
            <a:ext cx="431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284394"/>
          </a:solidFill>
          <a:ln w="9525">
            <a:solidFill>
              <a:srgbClr val="284394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pic>
        <p:nvPicPr>
          <p:cNvPr id="1033" name="Picture 53" descr="KUG_weiss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6526213"/>
            <a:ext cx="3381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55"/>
          <p:cNvSpPr txBox="1">
            <a:spLocks noChangeArrowheads="1"/>
          </p:cNvSpPr>
          <p:nvPr userDrawn="1"/>
        </p:nvSpPr>
        <p:spPr bwMode="auto">
          <a:xfrm>
            <a:off x="8335963" y="6572250"/>
            <a:ext cx="4154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0" dirty="0" smtClean="0">
                <a:solidFill>
                  <a:schemeClr val="bg1"/>
                </a:solidFill>
                <a:latin typeface="CMU Sans Serif" pitchFamily="50" charset="0"/>
              </a:rPr>
              <a:t>/15</a:t>
            </a:r>
            <a:endParaRPr lang="de-AT" altLang="de-DE" sz="1200" b="0" dirty="0" smtClean="0">
              <a:solidFill>
                <a:schemeClr val="bg1"/>
              </a:solidFill>
              <a:latin typeface="CMU Sans Serif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4394"/>
          </a:solidFill>
          <a:latin typeface="CMU Sans Serif" pitchFamily="50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284394"/>
        </a:buClr>
        <a:buChar char="•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84394"/>
        </a:buClr>
        <a:buChar char="-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84394"/>
        </a:buClr>
        <a:buChar char="-"/>
        <a:defRPr sz="2400"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84394"/>
        </a:buClr>
        <a:buChar char="-"/>
        <a:defRPr sz="1600" i="1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E207"/>
        </a:buClr>
        <a:buFont typeface="Wingdings" pitchFamily="2" charset="2"/>
        <a:buChar char="§"/>
        <a:defRPr sz="1400" i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E207"/>
        </a:buClr>
        <a:buFont typeface="Wingdings" pitchFamily="2" charset="2"/>
        <a:buChar char="§"/>
        <a:defRPr sz="1400" i="1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E207"/>
        </a:buClr>
        <a:buFont typeface="Wingdings" pitchFamily="2" charset="2"/>
        <a:buChar char="§"/>
        <a:defRPr sz="1400" i="1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E207"/>
        </a:buClr>
        <a:buFont typeface="Wingdings" pitchFamily="2" charset="2"/>
        <a:buChar char="§"/>
        <a:defRPr sz="1400" i="1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E207"/>
        </a:buClr>
        <a:buFont typeface="Wingdings" pitchFamily="2" charset="2"/>
        <a:buChar char="§"/>
        <a:defRPr sz="1400" i="1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aem.at/Members/zotter/using-hrtf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.ac.uk/sadie-project/database.html" TargetMode="External"/><Relationship Id="rId2" Type="http://schemas.openxmlformats.org/officeDocument/2006/relationships/hyperlink" Target="https://www.sofaconventions.org/mediawiki/index.php/SOFA_(Spatially_Oriented_Format_for_Acoustic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steinberg.net/immerse/" TargetMode="External"/><Relationship Id="rId2" Type="http://schemas.openxmlformats.org/officeDocument/2006/relationships/hyperlink" Target="http://iaem.at/Members/zotter/using-hrtf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nelec.com/aural-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8892480" cy="1512168"/>
          </a:xfrm>
        </p:spPr>
        <p:txBody>
          <a:bodyPr/>
          <a:lstStyle/>
          <a:p>
            <a:pPr algn="ctr"/>
            <a:r>
              <a:rPr lang="en-US" altLang="de-DE" sz="4000" dirty="0" smtClean="0"/>
              <a:t/>
            </a:r>
            <a:br>
              <a:rPr lang="en-US" altLang="de-DE" sz="4000" dirty="0" smtClean="0"/>
            </a:br>
            <a:r>
              <a:rPr lang="en-US" altLang="de-DE" sz="4000" dirty="0" smtClean="0"/>
              <a:t/>
            </a:r>
            <a:br>
              <a:rPr lang="en-US" altLang="de-DE" sz="4000" dirty="0" smtClean="0"/>
            </a:br>
            <a:r>
              <a:rPr lang="en-US" altLang="de-DE" sz="4000" dirty="0"/>
              <a:t/>
            </a:r>
            <a:br>
              <a:rPr lang="en-US" altLang="de-DE" sz="4000" dirty="0"/>
            </a:br>
            <a:r>
              <a:rPr lang="en-US" altLang="de-DE" sz="4000" dirty="0" smtClean="0"/>
              <a:t>Using HRTFs for virtual sound source positioning</a:t>
            </a:r>
            <a:br>
              <a:rPr lang="en-US" altLang="de-DE" sz="4000" dirty="0" smtClean="0"/>
            </a:br>
            <a:r>
              <a:rPr lang="en-US" altLang="de-DE" sz="2800" b="0" i="1" dirty="0">
                <a:solidFill>
                  <a:srgbClr val="646464"/>
                </a:solidFill>
              </a:rPr>
              <a:t>Lecture </a:t>
            </a:r>
            <a:r>
              <a:rPr lang="en-US" altLang="de-DE" sz="2800" b="0" i="1" dirty="0" smtClean="0">
                <a:solidFill>
                  <a:srgbClr val="646464"/>
                </a:solidFill>
              </a:rPr>
              <a:t>Example 2018 </a:t>
            </a:r>
            <a:br>
              <a:rPr lang="en-US" altLang="de-DE" sz="2800" b="0" i="1" dirty="0" smtClean="0">
                <a:solidFill>
                  <a:srgbClr val="646464"/>
                </a:solidFill>
              </a:rPr>
            </a:br>
            <a:r>
              <a:rPr lang="en-US" altLang="de-DE" sz="2800" b="0" i="1" dirty="0" smtClean="0">
                <a:solidFill>
                  <a:srgbClr val="646464"/>
                </a:solidFill>
              </a:rPr>
              <a:t>(updated 2020)</a:t>
            </a:r>
            <a:endParaRPr lang="de-DE" altLang="de-DE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0100" y="5468938"/>
            <a:ext cx="4105275" cy="55245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Franz </a:t>
            </a:r>
            <a:r>
              <a:rPr lang="de-DE" altLang="de-DE" dirty="0" err="1" smtClean="0"/>
              <a:t>Zotter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not </a:t>
            </a:r>
            <a:r>
              <a:rPr lang="de-AT" dirty="0" err="1" smtClean="0"/>
              <a:t>always</a:t>
            </a:r>
            <a:r>
              <a:rPr lang="de-AT" dirty="0" smtClean="0"/>
              <a:t> </a:t>
            </a:r>
            <a:r>
              <a:rPr lang="de-AT" dirty="0" err="1" smtClean="0"/>
              <a:t>externalize</a:t>
            </a:r>
            <a:r>
              <a:rPr lang="de-AT" dirty="0" smtClean="0"/>
              <a:t> </a:t>
            </a:r>
            <a:r>
              <a:rPr lang="de-AT" dirty="0" err="1" smtClean="0"/>
              <a:t>well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692696"/>
            <a:ext cx="8569325" cy="5256212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Median plane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diffucult</a:t>
            </a:r>
            <a:r>
              <a:rPr lang="de-AT" dirty="0" smtClean="0"/>
              <a:t>!</a:t>
            </a:r>
          </a:p>
          <a:p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there</a:t>
            </a:r>
            <a:r>
              <a:rPr lang="de-AT" dirty="0" smtClean="0"/>
              <a:t> a </a:t>
            </a:r>
            <a:r>
              <a:rPr lang="de-AT" dirty="0" err="1" smtClean="0"/>
              <a:t>room</a:t>
            </a:r>
            <a:r>
              <a:rPr lang="de-AT" dirty="0" smtClean="0"/>
              <a:t> </a:t>
            </a:r>
            <a:r>
              <a:rPr lang="de-AT" dirty="0" err="1" smtClean="0"/>
              <a:t>response</a:t>
            </a:r>
            <a:r>
              <a:rPr lang="de-AT" dirty="0" smtClean="0"/>
              <a:t>?</a:t>
            </a:r>
            <a:br>
              <a:rPr lang="de-AT" dirty="0" smtClean="0"/>
            </a:br>
            <a:r>
              <a:rPr lang="de-AT" dirty="0" err="1" smtClean="0"/>
              <a:t>Sinker</a:t>
            </a:r>
            <a:r>
              <a:rPr lang="de-AT" dirty="0" smtClean="0"/>
              <a:t>, Jasmina Catic, …</a:t>
            </a:r>
          </a:p>
          <a:p>
            <a:r>
              <a:rPr lang="de-AT" dirty="0" err="1"/>
              <a:t>Divergence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simulated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headphone-listening</a:t>
            </a:r>
            <a:r>
              <a:rPr lang="de-AT" dirty="0"/>
              <a:t> </a:t>
            </a:r>
            <a:r>
              <a:rPr lang="de-AT" dirty="0" err="1"/>
              <a:t>room</a:t>
            </a:r>
            <a:r>
              <a:rPr lang="de-AT" dirty="0" smtClean="0"/>
              <a:t>?</a:t>
            </a:r>
            <a:br>
              <a:rPr lang="de-AT" dirty="0" smtClean="0"/>
            </a:br>
            <a:r>
              <a:rPr lang="de-AT" dirty="0" smtClean="0"/>
              <a:t>Stephan Werner/Florian Klein, </a:t>
            </a:r>
          </a:p>
          <a:p>
            <a:r>
              <a:rPr lang="de-AT" dirty="0" smtClean="0"/>
              <a:t>Head </a:t>
            </a:r>
            <a:r>
              <a:rPr lang="de-AT" dirty="0" err="1" smtClean="0"/>
              <a:t>tracking</a:t>
            </a:r>
            <a:r>
              <a:rPr lang="de-AT" dirty="0" smtClean="0"/>
              <a:t>?</a:t>
            </a:r>
            <a:br>
              <a:rPr lang="de-AT" dirty="0" smtClean="0"/>
            </a:br>
            <a:r>
              <a:rPr lang="de-AT" dirty="0" smtClean="0"/>
              <a:t>Durant </a:t>
            </a:r>
            <a:r>
              <a:rPr lang="de-AT" dirty="0" err="1" smtClean="0"/>
              <a:t>Begault</a:t>
            </a:r>
            <a:r>
              <a:rPr lang="de-AT" dirty="0" smtClean="0"/>
              <a:t>, Florian </a:t>
            </a:r>
            <a:r>
              <a:rPr lang="de-AT" dirty="0" err="1" smtClean="0"/>
              <a:t>Völk</a:t>
            </a:r>
            <a:r>
              <a:rPr lang="de-AT" dirty="0" smtClean="0"/>
              <a:t>, …</a:t>
            </a:r>
          </a:p>
          <a:p>
            <a:r>
              <a:rPr lang="de-AT" dirty="0" err="1" smtClean="0"/>
              <a:t>Headphone</a:t>
            </a:r>
            <a:r>
              <a:rPr lang="de-AT" dirty="0" smtClean="0"/>
              <a:t> EW</a:t>
            </a:r>
            <a:br>
              <a:rPr lang="de-AT" dirty="0" smtClean="0"/>
            </a:br>
            <a:r>
              <a:rPr lang="de-AT" sz="2000" dirty="0" smtClean="0"/>
              <a:t>Benny Bernschütz, Fabian Brinkmann, </a:t>
            </a:r>
            <a:r>
              <a:rPr lang="de-AT" sz="2000" dirty="0" err="1" smtClean="0"/>
              <a:t>indiv</a:t>
            </a:r>
            <a:r>
              <a:rPr lang="de-AT" sz="2000" dirty="0" smtClean="0"/>
              <a:t>: Marko </a:t>
            </a:r>
            <a:r>
              <a:rPr lang="de-AT" sz="2000" dirty="0" err="1" smtClean="0"/>
              <a:t>Hipaaka</a:t>
            </a:r>
            <a:r>
              <a:rPr lang="de-AT" sz="2000" dirty="0" smtClean="0"/>
              <a:t> - </a:t>
            </a:r>
            <a:r>
              <a:rPr lang="de-AT" sz="2000" dirty="0" err="1" smtClean="0"/>
              <a:t>hefio</a:t>
            </a:r>
            <a:endParaRPr lang="de-AT" sz="2000" dirty="0" smtClean="0"/>
          </a:p>
          <a:p>
            <a:r>
              <a:rPr lang="de-AT" dirty="0" smtClean="0"/>
              <a:t>Individual HRIRs/BRIRs?</a:t>
            </a:r>
            <a:br>
              <a:rPr lang="de-AT" dirty="0" smtClean="0"/>
            </a:br>
            <a:r>
              <a:rPr lang="de-AT" dirty="0" smtClean="0"/>
              <a:t>Durant </a:t>
            </a:r>
            <a:r>
              <a:rPr lang="de-AT" dirty="0" err="1" smtClean="0"/>
              <a:t>Begault</a:t>
            </a:r>
            <a:r>
              <a:rPr lang="de-AT" dirty="0" smtClean="0"/>
              <a:t>, Florian </a:t>
            </a:r>
            <a:r>
              <a:rPr lang="de-AT" dirty="0" err="1" smtClean="0"/>
              <a:t>Völk</a:t>
            </a:r>
            <a:r>
              <a:rPr lang="de-AT" dirty="0" smtClean="0"/>
              <a:t>, Gert Henrik </a:t>
            </a:r>
            <a:r>
              <a:rPr lang="de-AT" dirty="0" err="1" smtClean="0"/>
              <a:t>Hassager</a:t>
            </a:r>
            <a:r>
              <a:rPr lang="de-AT" dirty="0" smtClean="0"/>
              <a:t>, …</a:t>
            </a:r>
          </a:p>
          <a:p>
            <a:r>
              <a:rPr lang="de-AT" b="1" dirty="0" err="1" smtClean="0"/>
              <a:t>Recommeded</a:t>
            </a:r>
            <a:r>
              <a:rPr lang="de-AT" b="1" dirty="0"/>
              <a:t>:</a:t>
            </a:r>
            <a:r>
              <a:rPr lang="de-AT" b="1" dirty="0" smtClean="0"/>
              <a:t> </a:t>
            </a:r>
            <a:r>
              <a:rPr lang="de-AT" b="1" dirty="0" err="1" smtClean="0"/>
              <a:t>excellent</a:t>
            </a:r>
            <a:r>
              <a:rPr lang="de-AT" b="1" dirty="0" smtClean="0"/>
              <a:t> </a:t>
            </a:r>
            <a:r>
              <a:rPr lang="de-AT" b="1" dirty="0" err="1" smtClean="0"/>
              <a:t>recent</a:t>
            </a:r>
            <a:r>
              <a:rPr lang="de-AT" b="1" dirty="0" smtClean="0"/>
              <a:t> </a:t>
            </a:r>
            <a:r>
              <a:rPr lang="de-AT" b="1" dirty="0" err="1" smtClean="0"/>
              <a:t>Literature</a:t>
            </a:r>
            <a:r>
              <a:rPr lang="de-AT" b="1" dirty="0" smtClean="0"/>
              <a:t> (2019</a:t>
            </a:r>
            <a:r>
              <a:rPr lang="de-AT" b="1" dirty="0"/>
              <a:t>, 2020</a:t>
            </a:r>
            <a:r>
              <a:rPr lang="de-AT" b="1" dirty="0" smtClean="0"/>
              <a:t>):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dirty="0" smtClean="0"/>
              <a:t>Virginia </a:t>
            </a:r>
            <a:r>
              <a:rPr lang="de-AT" sz="2000" dirty="0"/>
              <a:t>Best/Robert Baumgartner, Josefa Oberem/Janina Fels </a:t>
            </a:r>
            <a:r>
              <a:rPr lang="de-AT" sz="2000" dirty="0" smtClean="0"/>
              <a:t>/  </a:t>
            </a:r>
            <a:br>
              <a:rPr lang="de-AT" sz="2000" dirty="0" smtClean="0"/>
            </a:br>
            <a:r>
              <a:rPr lang="de-AT" sz="2000" dirty="0" smtClean="0"/>
              <a:t>Florian </a:t>
            </a:r>
            <a:r>
              <a:rPr lang="de-AT" sz="2000" dirty="0"/>
              <a:t>Denk </a:t>
            </a:r>
            <a:r>
              <a:rPr lang="de-AT" sz="2000" dirty="0" smtClean="0"/>
              <a:t>(</a:t>
            </a:r>
            <a:r>
              <a:rPr lang="de-AT" sz="2000" dirty="0" err="1" smtClean="0"/>
              <a:t>PhD</a:t>
            </a:r>
            <a:r>
              <a:rPr lang="de-AT" sz="2000" dirty="0" smtClean="0"/>
              <a:t>) / Fabian Brinkmann (</a:t>
            </a:r>
            <a:r>
              <a:rPr lang="de-AT" sz="2000" dirty="0" err="1" smtClean="0"/>
              <a:t>PhD</a:t>
            </a:r>
            <a:r>
              <a:rPr lang="de-AT" sz="2000" dirty="0" smtClean="0"/>
              <a:t>) / Florian Wendt (</a:t>
            </a:r>
            <a:r>
              <a:rPr lang="de-AT" sz="2000" dirty="0" err="1" smtClean="0"/>
              <a:t>PhD</a:t>
            </a:r>
            <a:r>
              <a:rPr lang="de-AT" sz="2000" dirty="0" smtClean="0"/>
              <a:t>)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Learning material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>
                <a:hlinkClick r:id="rId2"/>
              </a:rPr>
              <a:t>http://</a:t>
            </a:r>
            <a:r>
              <a:rPr lang="de-AT" dirty="0" smtClean="0">
                <a:hlinkClick r:id="rId2"/>
              </a:rPr>
              <a:t>iaem.at/Members/zotter/using-hrtfs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learning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supplementary</a:t>
            </a:r>
            <a:r>
              <a:rPr lang="de-AT" dirty="0" smtClean="0"/>
              <a:t> material (</a:t>
            </a:r>
            <a:r>
              <a:rPr lang="de-AT" dirty="0" err="1" smtClean="0"/>
              <a:t>source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, </a:t>
            </a:r>
            <a:r>
              <a:rPr lang="de-AT" dirty="0" err="1" smtClean="0"/>
              <a:t>data</a:t>
            </a:r>
            <a:r>
              <a:rPr lang="de-AT" dirty="0" smtClean="0"/>
              <a:t>, </a:t>
            </a:r>
            <a:r>
              <a:rPr lang="de-AT" dirty="0" err="1" smtClean="0"/>
              <a:t>plugin</a:t>
            </a:r>
            <a:r>
              <a:rPr lang="de-AT" dirty="0" smtClean="0"/>
              <a:t> </a:t>
            </a:r>
            <a:r>
              <a:rPr lang="de-AT" dirty="0" err="1" smtClean="0"/>
              <a:t>comparison</a:t>
            </a:r>
            <a:r>
              <a:rPr lang="de-AT" dirty="0" smtClean="0"/>
              <a:t>)</a:t>
            </a:r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HRTFs / HRIRs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Filters/</a:t>
            </a:r>
            <a:r>
              <a:rPr lang="de-AT" dirty="0" err="1" smtClean="0"/>
              <a:t>transfer</a:t>
            </a:r>
            <a:r>
              <a:rPr lang="de-AT" dirty="0" smtClean="0"/>
              <a:t> </a:t>
            </a:r>
            <a:r>
              <a:rPr lang="de-AT" dirty="0" err="1" smtClean="0"/>
              <a:t>functions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ear</a:t>
            </a:r>
            <a:r>
              <a:rPr lang="de-AT" dirty="0" smtClean="0"/>
              <a:t> </a:t>
            </a:r>
            <a:r>
              <a:rPr lang="de-AT" dirty="0" err="1" smtClean="0"/>
              <a:t>signals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source</a:t>
            </a:r>
            <a:r>
              <a:rPr lang="de-AT" dirty="0" smtClean="0"/>
              <a:t> </a:t>
            </a:r>
            <a:r>
              <a:rPr lang="de-AT" dirty="0" err="1" smtClean="0"/>
              <a:t>direction</a:t>
            </a:r>
            <a:r>
              <a:rPr lang="de-AT" dirty="0" smtClean="0"/>
              <a:t>, </a:t>
            </a:r>
            <a:r>
              <a:rPr lang="de-AT" dirty="0" err="1" smtClean="0"/>
              <a:t>free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699742" cy="38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2650"/>
            <a:ext cx="2877666" cy="393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Why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BBC „</a:t>
            </a:r>
            <a:r>
              <a:rPr lang="de-AT" dirty="0" err="1" smtClean="0"/>
              <a:t>binaural</a:t>
            </a:r>
            <a:r>
              <a:rPr lang="de-AT" dirty="0" smtClean="0"/>
              <a:t> </a:t>
            </a:r>
            <a:r>
              <a:rPr lang="de-AT" dirty="0" err="1" smtClean="0"/>
              <a:t>sound</a:t>
            </a:r>
            <a:r>
              <a:rPr lang="de-AT" dirty="0" smtClean="0"/>
              <a:t>“ </a:t>
            </a:r>
            <a:r>
              <a:rPr lang="de-AT" dirty="0" err="1" smtClean="0"/>
              <a:t>example</a:t>
            </a:r>
            <a:r>
              <a:rPr lang="de-AT" dirty="0" smtClean="0"/>
              <a:t>: KU100 </a:t>
            </a:r>
            <a:r>
              <a:rPr lang="de-AT" dirty="0" err="1" smtClean="0"/>
              <a:t>dummy</a:t>
            </a:r>
            <a:r>
              <a:rPr lang="de-AT" dirty="0" smtClean="0"/>
              <a:t> </a:t>
            </a:r>
            <a:r>
              <a:rPr lang="de-AT" dirty="0" err="1" smtClean="0"/>
              <a:t>head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Recording like </a:t>
            </a:r>
            <a:r>
              <a:rPr lang="de-AT" dirty="0" err="1" smtClean="0"/>
              <a:t>radio</a:t>
            </a:r>
            <a:r>
              <a:rPr lang="de-AT" dirty="0" smtClean="0"/>
              <a:t> </a:t>
            </a:r>
            <a:r>
              <a:rPr lang="de-AT" dirty="0" err="1" smtClean="0"/>
              <a:t>drama</a:t>
            </a:r>
            <a:r>
              <a:rPr lang="de-AT" dirty="0" smtClean="0"/>
              <a:t> (</a:t>
            </a:r>
            <a:r>
              <a:rPr lang="de-AT" dirty="0" err="1" smtClean="0"/>
              <a:t>performance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BBC </a:t>
            </a:r>
            <a:r>
              <a:rPr lang="de-AT" dirty="0" err="1" smtClean="0"/>
              <a:t>turning</a:t>
            </a:r>
            <a:r>
              <a:rPr lang="de-AT" dirty="0" smtClean="0"/>
              <a:t> </a:t>
            </a:r>
            <a:r>
              <a:rPr lang="de-AT" dirty="0" err="1" smtClean="0"/>
              <a:t>forest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objects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trajectories</a:t>
            </a:r>
            <a:r>
              <a:rPr lang="de-AT" dirty="0" smtClean="0"/>
              <a:t> etc., </a:t>
            </a:r>
            <a:r>
              <a:rPr lang="de-AT" dirty="0" err="1" smtClean="0"/>
              <a:t>artificial</a:t>
            </a:r>
            <a:r>
              <a:rPr lang="de-AT" dirty="0" smtClean="0"/>
              <a:t> </a:t>
            </a:r>
            <a:r>
              <a:rPr lang="de-AT" dirty="0" err="1" smtClean="0"/>
              <a:t>components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interactive</a:t>
            </a:r>
            <a:r>
              <a:rPr lang="de-AT" dirty="0" smtClean="0"/>
              <a:t> (</a:t>
            </a:r>
            <a:r>
              <a:rPr lang="de-AT" dirty="0" err="1" smtClean="0"/>
              <a:t>head</a:t>
            </a:r>
            <a:r>
              <a:rPr lang="de-AT" dirty="0" smtClean="0"/>
              <a:t> </a:t>
            </a:r>
            <a:r>
              <a:rPr lang="de-AT" dirty="0" err="1" smtClean="0"/>
              <a:t>rotation</a:t>
            </a:r>
            <a:r>
              <a:rPr lang="de-AT" dirty="0" smtClean="0"/>
              <a:t>, </a:t>
            </a:r>
            <a:r>
              <a:rPr lang="de-AT" dirty="0" err="1" smtClean="0"/>
              <a:t>controllers</a:t>
            </a:r>
            <a:r>
              <a:rPr lang="de-AT" dirty="0" smtClean="0"/>
              <a:t>, </a:t>
            </a:r>
            <a:r>
              <a:rPr lang="de-AT" dirty="0" err="1" smtClean="0"/>
              <a:t>etc</a:t>
            </a:r>
            <a:r>
              <a:rPr lang="de-AT" dirty="0" smtClean="0"/>
              <a:t>)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Other </a:t>
            </a:r>
            <a:r>
              <a:rPr lang="de-AT" dirty="0" err="1" smtClean="0"/>
              <a:t>reasons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err="1" smtClean="0"/>
              <a:t>Room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loudspeakers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electroacoustic</a:t>
            </a:r>
            <a:r>
              <a:rPr lang="de-AT" dirty="0" smtClean="0"/>
              <a:t> </a:t>
            </a:r>
            <a:r>
              <a:rPr lang="de-AT" dirty="0" err="1" smtClean="0"/>
              <a:t>performance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listening</a:t>
            </a:r>
            <a:r>
              <a:rPr lang="de-AT" dirty="0" smtClean="0"/>
              <a:t> </a:t>
            </a:r>
            <a:r>
              <a:rPr lang="de-AT" dirty="0" err="1" smtClean="0"/>
              <a:t>test</a:t>
            </a:r>
            <a:r>
              <a:rPr lang="de-AT" dirty="0" smtClean="0"/>
              <a:t> </a:t>
            </a:r>
            <a:r>
              <a:rPr lang="de-AT" dirty="0" err="1" smtClean="0"/>
              <a:t>might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unavailable</a:t>
            </a:r>
            <a:r>
              <a:rPr lang="de-AT" dirty="0" smtClean="0"/>
              <a:t>/</a:t>
            </a:r>
            <a:r>
              <a:rPr lang="de-AT" dirty="0" err="1" smtClean="0"/>
              <a:t>difficult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bring </a:t>
            </a:r>
            <a:br>
              <a:rPr lang="de-AT" dirty="0" smtClean="0"/>
            </a:br>
            <a:r>
              <a:rPr lang="de-AT" dirty="0" err="1" smtClean="0"/>
              <a:t>together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170" name="Picture 2" descr="D:\2018_ProfBewerbungen\teaching_example\v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8512"/>
            <a:ext cx="4211960" cy="2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Lateral:</a:t>
            </a:r>
            <a:br>
              <a:rPr lang="de-AT" dirty="0" smtClean="0"/>
            </a:br>
            <a:r>
              <a:rPr lang="de-AT" dirty="0" smtClean="0"/>
              <a:t>TOA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(ITD)</a:t>
            </a:r>
            <a:endParaRPr lang="de-AT" dirty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smtClean="0"/>
              <a:t>ILD:</a:t>
            </a:r>
            <a:br>
              <a:rPr lang="de-AT" dirty="0" smtClean="0"/>
            </a:br>
            <a:r>
              <a:rPr lang="de-AT" dirty="0" smtClean="0"/>
              <a:t>at </a:t>
            </a:r>
            <a:r>
              <a:rPr lang="de-AT" dirty="0" err="1" smtClean="0"/>
              <a:t>frequencies</a:t>
            </a:r>
            <a:r>
              <a:rPr lang="de-AT" dirty="0" smtClean="0"/>
              <a:t> </a:t>
            </a:r>
            <a:r>
              <a:rPr lang="de-AT" dirty="0" err="1" smtClean="0"/>
              <a:t>higher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1kHz, </a:t>
            </a:r>
            <a:br>
              <a:rPr lang="de-AT" dirty="0" smtClean="0"/>
            </a:br>
            <a:r>
              <a:rPr lang="de-AT" dirty="0" err="1" smtClean="0"/>
              <a:t>attenuation</a:t>
            </a:r>
            <a:r>
              <a:rPr lang="de-AT" dirty="0" smtClean="0"/>
              <a:t> on </a:t>
            </a:r>
            <a:r>
              <a:rPr lang="de-AT" dirty="0" err="1" smtClean="0"/>
              <a:t>distant</a:t>
            </a:r>
            <a:r>
              <a:rPr lang="de-AT" dirty="0" smtClean="0"/>
              <a:t> </a:t>
            </a:r>
            <a:r>
              <a:rPr lang="de-AT" dirty="0" err="1" smtClean="0"/>
              <a:t>ear</a:t>
            </a: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1"/>
          <a:stretch/>
        </p:blipFill>
        <p:spPr bwMode="auto">
          <a:xfrm>
            <a:off x="2555776" y="1000696"/>
            <a:ext cx="3032224" cy="9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" name="Gruppieren 2047"/>
          <p:cNvGrpSpPr/>
          <p:nvPr/>
        </p:nvGrpSpPr>
        <p:grpSpPr>
          <a:xfrm>
            <a:off x="2987824" y="1929756"/>
            <a:ext cx="3096344" cy="2003300"/>
            <a:chOff x="2987824" y="1929756"/>
            <a:chExt cx="3096344" cy="2003300"/>
          </a:xfrm>
        </p:grpSpPr>
        <p:sp>
          <p:nvSpPr>
            <p:cNvPr id="6" name="Ellipse 5"/>
            <p:cNvSpPr/>
            <p:nvPr/>
          </p:nvSpPr>
          <p:spPr bwMode="auto">
            <a:xfrm>
              <a:off x="3923610" y="2420888"/>
              <a:ext cx="1295508" cy="129550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>
              <a:off x="3275856" y="1929756"/>
              <a:ext cx="1295508" cy="11388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Gerade Verbindung 9"/>
            <p:cNvCxnSpPr/>
            <p:nvPr/>
          </p:nvCxnSpPr>
          <p:spPr bwMode="auto">
            <a:xfrm flipH="1">
              <a:off x="3923610" y="2276872"/>
              <a:ext cx="1368470" cy="14395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14"/>
            <p:cNvCxnSpPr/>
            <p:nvPr/>
          </p:nvCxnSpPr>
          <p:spPr bwMode="auto">
            <a:xfrm>
              <a:off x="3347864" y="3068960"/>
              <a:ext cx="27363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Ellipse 15"/>
            <p:cNvSpPr/>
            <p:nvPr/>
          </p:nvSpPr>
          <p:spPr bwMode="auto">
            <a:xfrm>
              <a:off x="3851920" y="2996634"/>
              <a:ext cx="144334" cy="14433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 bwMode="auto">
            <a:xfrm>
              <a:off x="2987824" y="2348880"/>
              <a:ext cx="1944216" cy="149443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Bogen 19"/>
            <p:cNvSpPr/>
            <p:nvPr/>
          </p:nvSpPr>
          <p:spPr bwMode="auto">
            <a:xfrm rot="16200000">
              <a:off x="3491880" y="2132856"/>
              <a:ext cx="1800200" cy="1800200"/>
            </a:xfrm>
            <a:prstGeom prst="arc">
              <a:avLst>
                <a:gd name="adj1" fmla="val 16200000"/>
                <a:gd name="adj2" fmla="val 1885688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3" t="33596" r="26671" b="25545"/>
            <a:stretch/>
          </p:blipFill>
          <p:spPr bwMode="auto">
            <a:xfrm>
              <a:off x="3125800" y="2617036"/>
              <a:ext cx="300112" cy="37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1" r="47293" b="59142"/>
            <a:stretch/>
          </p:blipFill>
          <p:spPr bwMode="auto">
            <a:xfrm>
              <a:off x="4696966" y="1969282"/>
              <a:ext cx="368300" cy="37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Gerade Verbindung 23"/>
            <p:cNvCxnSpPr/>
            <p:nvPr/>
          </p:nvCxnSpPr>
          <p:spPr bwMode="auto">
            <a:xfrm flipH="1">
              <a:off x="4571364" y="2159081"/>
              <a:ext cx="493902" cy="90987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>
              <a:stCxn id="23" idx="3"/>
            </p:cNvCxnSpPr>
            <p:nvPr/>
          </p:nvCxnSpPr>
          <p:spPr bwMode="auto">
            <a:xfrm flipH="1">
              <a:off x="4881116" y="2159081"/>
              <a:ext cx="184150" cy="3075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 flipH="1">
              <a:off x="3635896" y="2372316"/>
              <a:ext cx="935468" cy="984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58" name="Gruppieren 2057"/>
          <p:cNvGrpSpPr/>
          <p:nvPr/>
        </p:nvGrpSpPr>
        <p:grpSpPr>
          <a:xfrm>
            <a:off x="6177372" y="1916832"/>
            <a:ext cx="2958368" cy="2088232"/>
            <a:chOff x="6177372" y="1916832"/>
            <a:chExt cx="2958368" cy="2088232"/>
          </a:xfrm>
        </p:grpSpPr>
        <p:sp>
          <p:nvSpPr>
            <p:cNvPr id="35" name="Ellipse 34"/>
            <p:cNvSpPr/>
            <p:nvPr/>
          </p:nvSpPr>
          <p:spPr bwMode="auto">
            <a:xfrm>
              <a:off x="6975182" y="2407964"/>
              <a:ext cx="1295508" cy="129550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Gerade Verbindung mit Pfeil 35"/>
            <p:cNvCxnSpPr/>
            <p:nvPr/>
          </p:nvCxnSpPr>
          <p:spPr bwMode="auto">
            <a:xfrm flipH="1">
              <a:off x="7622936" y="1916832"/>
              <a:ext cx="1053520" cy="11388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7622936" y="2146157"/>
              <a:ext cx="0" cy="1786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6399436" y="3056036"/>
              <a:ext cx="27363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Ellipse 38"/>
            <p:cNvSpPr/>
            <p:nvPr/>
          </p:nvSpPr>
          <p:spPr bwMode="auto">
            <a:xfrm>
              <a:off x="6903492" y="2983710"/>
              <a:ext cx="144334" cy="14433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Bogen 40"/>
            <p:cNvSpPr/>
            <p:nvPr/>
          </p:nvSpPr>
          <p:spPr bwMode="auto">
            <a:xfrm rot="16200000">
              <a:off x="6732240" y="2132856"/>
              <a:ext cx="1800200" cy="1800200"/>
            </a:xfrm>
            <a:prstGeom prst="arc">
              <a:avLst>
                <a:gd name="adj1" fmla="val 16200000"/>
                <a:gd name="adj2" fmla="val 267952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83" t="33596" r="26671" b="25545"/>
            <a:stretch/>
          </p:blipFill>
          <p:spPr bwMode="auto">
            <a:xfrm>
              <a:off x="6177372" y="2604112"/>
              <a:ext cx="300112" cy="37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Gerade Verbindung 51"/>
            <p:cNvCxnSpPr/>
            <p:nvPr/>
          </p:nvCxnSpPr>
          <p:spPr bwMode="auto">
            <a:xfrm>
              <a:off x="6826952" y="2198866"/>
              <a:ext cx="1561472" cy="17341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Bogen 55"/>
            <p:cNvSpPr/>
            <p:nvPr/>
          </p:nvSpPr>
          <p:spPr bwMode="auto">
            <a:xfrm rot="16200000">
              <a:off x="7031990" y="2288590"/>
              <a:ext cx="1632748" cy="1800200"/>
            </a:xfrm>
            <a:prstGeom prst="arc">
              <a:avLst>
                <a:gd name="adj1" fmla="val 16907300"/>
                <a:gd name="adj2" fmla="val 18757998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2"/>
          <a:stretch/>
        </p:blipFill>
        <p:spPr bwMode="auto">
          <a:xfrm>
            <a:off x="4716016" y="980728"/>
            <a:ext cx="2894164" cy="99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 smtClean="0"/>
              <a:t>Learning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supplementary</a:t>
            </a:r>
            <a:r>
              <a:rPr lang="de-AT" sz="2000" dirty="0" smtClean="0"/>
              <a:t> material, </a:t>
            </a:r>
            <a:r>
              <a:rPr lang="de-AT" sz="2000" dirty="0" err="1" smtClean="0"/>
              <a:t>source</a:t>
            </a:r>
            <a:r>
              <a:rPr lang="de-AT" sz="2000" dirty="0" smtClean="0"/>
              <a:t> </a:t>
            </a:r>
            <a:r>
              <a:rPr lang="de-AT" sz="2000" dirty="0" err="1" smtClean="0"/>
              <a:t>code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http://iaem.at/Members/zotter/using-hrtfs</a:t>
            </a: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36" y="1855433"/>
            <a:ext cx="6547048" cy="45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6904"/>
            <a:ext cx="6491740" cy="43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/>
              <a:t>Learning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supplementary</a:t>
            </a:r>
            <a:r>
              <a:rPr lang="de-AT" sz="2000" dirty="0"/>
              <a:t> material, </a:t>
            </a:r>
            <a:r>
              <a:rPr lang="de-AT" sz="2000" dirty="0" err="1"/>
              <a:t>source</a:t>
            </a:r>
            <a:r>
              <a:rPr lang="de-AT" sz="2000" dirty="0"/>
              <a:t> </a:t>
            </a:r>
            <a:r>
              <a:rPr lang="de-AT" sz="2000" dirty="0" err="1"/>
              <a:t>code</a:t>
            </a: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http://iaem.at/Members/zotter/using-hrtfs</a:t>
            </a:r>
          </a:p>
          <a:p>
            <a:pPr marL="0" indent="0">
              <a:buNone/>
            </a:pPr>
            <a:r>
              <a:rPr lang="de-AT" sz="2000" dirty="0" smtClean="0"/>
              <a:t>KU100 </a:t>
            </a:r>
            <a:r>
              <a:rPr lang="de-AT" sz="2000" dirty="0" err="1" smtClean="0"/>
              <a:t>dummy</a:t>
            </a:r>
            <a:r>
              <a:rPr lang="de-AT" sz="2000" dirty="0" smtClean="0"/>
              <a:t> </a:t>
            </a:r>
            <a:r>
              <a:rPr lang="de-AT" sz="2000" dirty="0" err="1" smtClean="0"/>
              <a:t>head</a:t>
            </a:r>
            <a:r>
              <a:rPr lang="de-AT" sz="2000" dirty="0" smtClean="0"/>
              <a:t> </a:t>
            </a:r>
            <a:r>
              <a:rPr lang="de-AT" sz="2000" dirty="0" err="1" smtClean="0"/>
              <a:t>measurements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(Benny Bernschütz, TH Cologne 2013)</a:t>
            </a: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22773"/>
            <a:ext cx="4543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622773"/>
            <a:ext cx="4610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ku 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44" y="260648"/>
            <a:ext cx="169228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At </a:t>
            </a:r>
            <a:r>
              <a:rPr lang="de-AT" dirty="0" err="1" smtClean="0"/>
              <a:t>frequencies</a:t>
            </a:r>
            <a:r>
              <a:rPr lang="de-AT" dirty="0" smtClean="0"/>
              <a:t> </a:t>
            </a:r>
            <a:r>
              <a:rPr lang="de-AT" dirty="0" err="1" smtClean="0"/>
              <a:t>even</a:t>
            </a:r>
            <a:r>
              <a:rPr lang="de-AT" dirty="0" smtClean="0"/>
              <a:t> </a:t>
            </a:r>
            <a:r>
              <a:rPr lang="de-AT" dirty="0" err="1" smtClean="0"/>
              <a:t>higher</a:t>
            </a:r>
            <a:r>
              <a:rPr lang="de-AT" dirty="0" smtClean="0"/>
              <a:t> (</a:t>
            </a:r>
            <a:r>
              <a:rPr lang="de-AT" dirty="0" err="1" smtClean="0"/>
              <a:t>above</a:t>
            </a:r>
            <a:r>
              <a:rPr lang="de-AT" dirty="0" smtClean="0"/>
              <a:t> 3kHz) </a:t>
            </a:r>
            <a:br>
              <a:rPr lang="de-AT" dirty="0" smtClean="0"/>
            </a:br>
            <a:r>
              <a:rPr lang="de-AT" dirty="0" err="1" smtClean="0"/>
              <a:t>Spectral</a:t>
            </a:r>
            <a:r>
              <a:rPr lang="de-AT" dirty="0" smtClean="0"/>
              <a:t> </a:t>
            </a:r>
            <a:r>
              <a:rPr lang="de-AT" dirty="0" err="1" smtClean="0"/>
              <a:t>detail</a:t>
            </a:r>
            <a:r>
              <a:rPr lang="de-AT" dirty="0" smtClean="0"/>
              <a:t> (</a:t>
            </a:r>
            <a:r>
              <a:rPr lang="de-AT" dirty="0" err="1" smtClean="0"/>
              <a:t>Satarzadeh+Algazi+Duda</a:t>
            </a:r>
            <a:r>
              <a:rPr lang="de-AT" dirty="0" smtClean="0"/>
              <a:t> 2007)</a:t>
            </a:r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/>
          </a:p>
          <a:p>
            <a:r>
              <a:rPr lang="de-AT" sz="2000" dirty="0" err="1" smtClean="0"/>
              <a:t>Maybe</a:t>
            </a:r>
            <a:r>
              <a:rPr lang="de-AT" sz="2000" dirty="0" smtClean="0"/>
              <a:t> </a:t>
            </a:r>
            <a:r>
              <a:rPr lang="de-AT" sz="2000" dirty="0" err="1" smtClean="0"/>
              <a:t>easier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measure</a:t>
            </a:r>
            <a:r>
              <a:rPr lang="de-AT" sz="2000" dirty="0" smtClean="0"/>
              <a:t>? SOFA-Database </a:t>
            </a:r>
            <a:r>
              <a:rPr lang="de-AT" sz="2000" dirty="0" smtClean="0">
                <a:hlinkClick r:id="rId2"/>
              </a:rPr>
              <a:t>https</a:t>
            </a:r>
            <a:r>
              <a:rPr lang="de-AT" sz="2000" dirty="0">
                <a:hlinkClick r:id="rId2"/>
              </a:rPr>
              <a:t>://www.sofaconventions.org/mediawiki/index.php/SOFA_(Spatially_Oriented_Format_for_Acoustics</a:t>
            </a:r>
            <a:r>
              <a:rPr lang="de-AT" sz="2000" dirty="0" smtClean="0">
                <a:hlinkClick r:id="rId2"/>
              </a:rPr>
              <a:t>)</a:t>
            </a:r>
            <a:r>
              <a:rPr lang="de-AT" sz="2000" dirty="0" smtClean="0"/>
              <a:t> </a:t>
            </a:r>
          </a:p>
          <a:p>
            <a:r>
              <a:rPr lang="de-AT" sz="2000" dirty="0"/>
              <a:t>SADIE II </a:t>
            </a:r>
            <a:r>
              <a:rPr lang="de-AT" sz="2000" dirty="0">
                <a:hlinkClick r:id="rId3"/>
              </a:rPr>
              <a:t>https://</a:t>
            </a:r>
            <a:r>
              <a:rPr lang="de-AT" sz="2000" dirty="0" smtClean="0">
                <a:hlinkClick r:id="rId3"/>
              </a:rPr>
              <a:t>www.york.ac.uk/sadie-project/database.html</a:t>
            </a:r>
            <a:r>
              <a:rPr lang="de-AT" sz="2000" dirty="0" smtClean="0"/>
              <a:t> </a:t>
            </a:r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2204864"/>
            <a:ext cx="91450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ku 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9389"/>
            <a:ext cx="169228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(e.g. ARI Vienna, Piotr </a:t>
            </a:r>
            <a:r>
              <a:rPr lang="de-AT" dirty="0" err="1" smtClean="0"/>
              <a:t>Majdak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52143"/>
            <a:ext cx="6514717" cy="41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AT" dirty="0" smtClean="0"/>
              <a:t>8kHz: </a:t>
            </a:r>
            <a:r>
              <a:rPr lang="de-AT" dirty="0" err="1" smtClean="0"/>
              <a:t>cp</a:t>
            </a:r>
            <a:r>
              <a:rPr lang="de-AT" dirty="0" smtClean="0"/>
              <a:t>. </a:t>
            </a:r>
            <a:r>
              <a:rPr lang="de-AT" dirty="0" err="1" smtClean="0"/>
              <a:t>Blauert</a:t>
            </a:r>
            <a:r>
              <a:rPr lang="de-AT" dirty="0" smtClean="0"/>
              <a:t> (</a:t>
            </a:r>
            <a:r>
              <a:rPr lang="de-AT" dirty="0" err="1" smtClean="0"/>
              <a:t>spatial</a:t>
            </a:r>
            <a:r>
              <a:rPr lang="de-AT" dirty="0" smtClean="0"/>
              <a:t> </a:t>
            </a:r>
            <a:r>
              <a:rPr lang="de-AT" dirty="0" err="1" smtClean="0"/>
              <a:t>hearing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Resonances+notches</a:t>
            </a:r>
            <a:r>
              <a:rPr lang="de-AT" dirty="0" smtClean="0"/>
              <a:t> (front)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2625"/>
            <a:ext cx="6328768" cy="40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fzott_000\Documents\2018_ASA_Minneapolis\slides\HRTF-Mess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3645024"/>
            <a:ext cx="2537568" cy="28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5496" y="601874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ARI Vienna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Implementation </a:t>
            </a:r>
            <a:r>
              <a:rPr lang="de-AT" dirty="0" err="1" smtClean="0"/>
              <a:t>examples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 err="1" smtClean="0"/>
              <a:t>Pd-example</a:t>
            </a:r>
            <a:r>
              <a:rPr lang="de-AT" sz="2000" dirty="0" smtClean="0"/>
              <a:t> w/o </a:t>
            </a:r>
            <a:r>
              <a:rPr lang="de-AT" sz="2000" dirty="0" err="1" smtClean="0"/>
              <a:t>reverberation</a:t>
            </a:r>
            <a:r>
              <a:rPr lang="de-AT" sz="2000" dirty="0" smtClean="0"/>
              <a:t>: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 smtClean="0"/>
              <a:t>KU100 HRIRs </a:t>
            </a:r>
            <a:br>
              <a:rPr lang="de-AT" sz="2000" dirty="0" smtClean="0"/>
            </a:br>
            <a:r>
              <a:rPr lang="de-AT" sz="2000" dirty="0" err="1" smtClean="0"/>
              <a:t>Franz‘s</a:t>
            </a:r>
            <a:r>
              <a:rPr lang="de-AT" sz="2000" dirty="0" smtClean="0"/>
              <a:t> individual ARI </a:t>
            </a:r>
            <a:r>
              <a:rPr lang="de-AT" sz="2000" dirty="0"/>
              <a:t>HRIRs </a:t>
            </a:r>
            <a:r>
              <a:rPr lang="de-AT" sz="2000" dirty="0">
                <a:hlinkClick r:id="rId2"/>
              </a:rPr>
              <a:t>http://</a:t>
            </a:r>
            <a:r>
              <a:rPr lang="de-AT" sz="2000" dirty="0" smtClean="0">
                <a:hlinkClick r:id="rId2"/>
              </a:rPr>
              <a:t>iaem.at/Members/zotter/using-hrtfs</a:t>
            </a:r>
            <a:r>
              <a:rPr lang="de-AT" sz="2000" dirty="0" smtClean="0"/>
              <a:t> </a:t>
            </a:r>
          </a:p>
          <a:p>
            <a:r>
              <a:rPr lang="de-AT" sz="2000" dirty="0" smtClean="0"/>
              <a:t>Free VST </a:t>
            </a:r>
            <a:r>
              <a:rPr lang="de-AT" sz="2000" dirty="0" err="1" smtClean="0"/>
              <a:t>Plugins</a:t>
            </a:r>
            <a:r>
              <a:rPr lang="de-AT" sz="2000" dirty="0" smtClean="0"/>
              <a:t>:</a:t>
            </a:r>
            <a:br>
              <a:rPr lang="de-AT" sz="2000" dirty="0" smtClean="0"/>
            </a:br>
            <a:r>
              <a:rPr lang="de-AT" sz="2000" dirty="0" err="1" smtClean="0"/>
              <a:t>psypan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err="1" smtClean="0"/>
              <a:t>BinAural</a:t>
            </a:r>
            <a:r>
              <a:rPr lang="de-AT" sz="2000" dirty="0" smtClean="0"/>
              <a:t> (Tomasz </a:t>
            </a:r>
            <a:r>
              <a:rPr lang="de-AT" sz="2000" dirty="0" err="1" smtClean="0"/>
              <a:t>Wozniak</a:t>
            </a:r>
            <a:r>
              <a:rPr lang="de-AT" sz="2000" dirty="0" smtClean="0"/>
              <a:t>, open </a:t>
            </a:r>
            <a:r>
              <a:rPr lang="de-AT" sz="2000" dirty="0" err="1" smtClean="0"/>
              <a:t>source</a:t>
            </a:r>
            <a:r>
              <a:rPr lang="de-AT" sz="2000" dirty="0"/>
              <a:t> </a:t>
            </a:r>
            <a:r>
              <a:rPr lang="de-AT" sz="2000" dirty="0" smtClean="0"/>
              <a:t>– </a:t>
            </a:r>
            <a:r>
              <a:rPr lang="de-AT" sz="2000" dirty="0" err="1" smtClean="0"/>
              <a:t>try</a:t>
            </a:r>
            <a:r>
              <a:rPr lang="de-AT" sz="2000" dirty="0" smtClean="0"/>
              <a:t> </a:t>
            </a:r>
            <a:r>
              <a:rPr lang="de-AT" sz="2000" dirty="0" err="1" smtClean="0"/>
              <a:t>to</a:t>
            </a:r>
            <a:r>
              <a:rPr lang="de-AT" sz="2000" dirty="0" smtClean="0"/>
              <a:t> </a:t>
            </a:r>
            <a:r>
              <a:rPr lang="de-AT" sz="2000" dirty="0" err="1" smtClean="0"/>
              <a:t>read</a:t>
            </a:r>
            <a:r>
              <a:rPr lang="de-AT" sz="2000" dirty="0" smtClean="0"/>
              <a:t>)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 smtClean="0"/>
              <a:t>Sennheiser AMBEO Orbit 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 smtClean="0"/>
              <a:t>IEM </a:t>
            </a:r>
            <a:r>
              <a:rPr lang="de-AT" sz="2000" dirty="0" err="1" smtClean="0"/>
              <a:t>Binaural</a:t>
            </a:r>
            <a:r>
              <a:rPr lang="de-AT" sz="2000" dirty="0" smtClean="0"/>
              <a:t> Decoder </a:t>
            </a:r>
            <a:r>
              <a:rPr lang="de-AT" sz="2000" dirty="0" smtClean="0"/>
              <a:t>(</a:t>
            </a:r>
            <a:r>
              <a:rPr lang="de-AT" sz="2000" dirty="0" err="1" smtClean="0"/>
              <a:t>Zaunschirm+Schörkhuber</a:t>
            </a:r>
            <a:r>
              <a:rPr lang="de-AT" sz="2000" dirty="0" smtClean="0"/>
              <a:t> 2018)</a:t>
            </a:r>
            <a:endParaRPr lang="de-AT" sz="2000" dirty="0"/>
          </a:p>
          <a:p>
            <a:r>
              <a:rPr lang="de-AT" sz="2000" dirty="0" err="1" smtClean="0"/>
              <a:t>Ircam</a:t>
            </a:r>
            <a:r>
              <a:rPr lang="de-AT" sz="2000" dirty="0" smtClean="0"/>
              <a:t> </a:t>
            </a:r>
            <a:r>
              <a:rPr lang="de-AT" sz="2000" dirty="0" err="1" smtClean="0"/>
              <a:t>Spatialisateur</a:t>
            </a:r>
            <a:r>
              <a:rPr lang="de-AT" sz="2000" dirty="0" smtClean="0"/>
              <a:t>  - </a:t>
            </a:r>
            <a:r>
              <a:rPr lang="de-AT" sz="2000" dirty="0" err="1" smtClean="0"/>
              <a:t>spat</a:t>
            </a:r>
            <a:r>
              <a:rPr lang="de-AT" sz="2000" dirty="0" smtClean="0"/>
              <a:t> (</a:t>
            </a:r>
            <a:r>
              <a:rPr lang="de-AT" sz="2000" dirty="0" err="1" smtClean="0"/>
              <a:t>allows</a:t>
            </a:r>
            <a:r>
              <a:rPr lang="de-AT" sz="2000" dirty="0" smtClean="0"/>
              <a:t> </a:t>
            </a:r>
            <a:r>
              <a:rPr lang="de-AT" sz="2000" dirty="0" err="1" smtClean="0"/>
              <a:t>indiv</a:t>
            </a:r>
            <a:r>
              <a:rPr lang="de-AT" sz="2000" dirty="0" smtClean="0"/>
              <a:t>. HRIRs)</a:t>
            </a:r>
          </a:p>
          <a:p>
            <a:r>
              <a:rPr lang="de-AT" sz="2000" dirty="0" err="1" smtClean="0"/>
              <a:t>TuneIn</a:t>
            </a:r>
            <a:r>
              <a:rPr lang="de-AT" sz="2000" dirty="0" smtClean="0"/>
              <a:t> 3D</a:t>
            </a:r>
            <a:r>
              <a:rPr lang="de-AT" sz="2000" dirty="0"/>
              <a:t> </a:t>
            </a:r>
            <a:r>
              <a:rPr lang="de-AT" sz="2000" dirty="0" smtClean="0"/>
              <a:t>– </a:t>
            </a:r>
            <a:r>
              <a:rPr lang="de-AT" sz="2000" dirty="0" err="1" smtClean="0"/>
              <a:t>interpolation</a:t>
            </a:r>
            <a:endParaRPr lang="de-AT" sz="2000" dirty="0" smtClean="0"/>
          </a:p>
          <a:p>
            <a:r>
              <a:rPr lang="de-AT" sz="2000" dirty="0" smtClean="0"/>
              <a:t>Commercial </a:t>
            </a:r>
            <a:r>
              <a:rPr lang="de-AT" sz="2000" dirty="0" err="1" smtClean="0"/>
              <a:t>tool</a:t>
            </a:r>
            <a:r>
              <a:rPr lang="de-AT" sz="2000" dirty="0" smtClean="0"/>
              <a:t> </a:t>
            </a:r>
            <a:r>
              <a:rPr lang="de-AT" sz="2000" dirty="0" err="1" smtClean="0"/>
              <a:t>examples</a:t>
            </a:r>
            <a:r>
              <a:rPr lang="de-AT" sz="2000" dirty="0" smtClean="0"/>
              <a:t> </a:t>
            </a:r>
            <a:r>
              <a:rPr lang="de-AT" sz="2000" dirty="0" err="1" smtClean="0"/>
              <a:t>with</a:t>
            </a:r>
            <a:r>
              <a:rPr lang="de-AT" sz="2000" dirty="0" smtClean="0"/>
              <a:t> </a:t>
            </a:r>
            <a:r>
              <a:rPr lang="de-AT" sz="2000" dirty="0" err="1" smtClean="0"/>
              <a:t>individualization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>
                <a:hlinkClick r:id="rId3"/>
              </a:rPr>
              <a:t>https://new.steinberg.net/immerse/</a:t>
            </a:r>
            <a:r>
              <a:rPr lang="de-AT" sz="2000" dirty="0"/>
              <a:t>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>
                <a:hlinkClick r:id="rId4"/>
              </a:rPr>
              <a:t>https</a:t>
            </a:r>
            <a:r>
              <a:rPr lang="de-AT" sz="2000" dirty="0">
                <a:hlinkClick r:id="rId4"/>
              </a:rPr>
              <a:t>://www.genelec.com/aural-id</a:t>
            </a:r>
            <a:r>
              <a:rPr lang="de-AT" sz="2000" dirty="0"/>
              <a:t> </a:t>
            </a:r>
          </a:p>
          <a:p>
            <a:endParaRPr lang="de-AT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HRTFs for virtual source positioning          Aalto Univ 2018(upd.2020)         Franz Zotter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2F0EE-B1D2-4B24-95FE-198159AEAF3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M Standard Slide">
  <a:themeElements>
    <a:clrScheme name="IEM Standard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M Standard Slide">
      <a:majorFont>
        <a:latin typeface="CMU Sans Serif"/>
        <a:ea typeface=""/>
        <a:cs typeface=""/>
      </a:majorFont>
      <a:minorFont>
        <a:latin typeface="CMU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EM Standa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M Standa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M Standa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M Standa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M Standa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M Standa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M Standa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Bildschirmpräsentation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CMU Sans Serif</vt:lpstr>
      <vt:lpstr>Wingdings</vt:lpstr>
      <vt:lpstr>IEM Standard Slide</vt:lpstr>
      <vt:lpstr>   Using HRTFs for virtual sound source positioning Lecture Example 2018  (updated 2020)</vt:lpstr>
      <vt:lpstr>HRTFs / HRIRs</vt:lpstr>
      <vt:lpstr>Why?</vt:lpstr>
      <vt:lpstr>How</vt:lpstr>
      <vt:lpstr>How</vt:lpstr>
      <vt:lpstr>How</vt:lpstr>
      <vt:lpstr>How</vt:lpstr>
      <vt:lpstr>How (e.g. ARI Vienna, Piotr Majdak)</vt:lpstr>
      <vt:lpstr>Implementation examples</vt:lpstr>
      <vt:lpstr>Why does it not always externalize well?</vt:lpstr>
      <vt:lpstr>Learning material</vt:lpstr>
    </vt:vector>
  </TitlesOfParts>
  <Company>IEM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Frank</dc:creator>
  <cp:lastModifiedBy>Franz Zotter</cp:lastModifiedBy>
  <cp:revision>766</cp:revision>
  <dcterms:created xsi:type="dcterms:W3CDTF">2010-06-07T09:46:46Z</dcterms:created>
  <dcterms:modified xsi:type="dcterms:W3CDTF">2020-10-21T07:56:18Z</dcterms:modified>
</cp:coreProperties>
</file>