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90" r:id="rId3"/>
    <p:sldId id="289" r:id="rId4"/>
    <p:sldId id="262" r:id="rId5"/>
    <p:sldId id="379" r:id="rId6"/>
    <p:sldId id="316" r:id="rId7"/>
    <p:sldId id="291" r:id="rId8"/>
    <p:sldId id="399" r:id="rId9"/>
    <p:sldId id="398" r:id="rId10"/>
    <p:sldId id="348" r:id="rId11"/>
    <p:sldId id="400" r:id="rId12"/>
    <p:sldId id="397" r:id="rId13"/>
    <p:sldId id="317" r:id="rId14"/>
    <p:sldId id="349" r:id="rId15"/>
    <p:sldId id="363" r:id="rId16"/>
    <p:sldId id="385" r:id="rId17"/>
    <p:sldId id="364" r:id="rId18"/>
    <p:sldId id="380" r:id="rId19"/>
    <p:sldId id="365" r:id="rId20"/>
    <p:sldId id="331" r:id="rId21"/>
    <p:sldId id="334" r:id="rId22"/>
    <p:sldId id="401" r:id="rId23"/>
    <p:sldId id="321" r:id="rId24"/>
    <p:sldId id="384" r:id="rId25"/>
    <p:sldId id="382" r:id="rId26"/>
    <p:sldId id="383" r:id="rId27"/>
    <p:sldId id="381" r:id="rId28"/>
    <p:sldId id="402" r:id="rId29"/>
    <p:sldId id="386" r:id="rId30"/>
    <p:sldId id="387" r:id="rId31"/>
    <p:sldId id="388" r:id="rId32"/>
    <p:sldId id="389" r:id="rId33"/>
    <p:sldId id="390" r:id="rId34"/>
    <p:sldId id="319" r:id="rId35"/>
    <p:sldId id="391" r:id="rId36"/>
    <p:sldId id="403" r:id="rId37"/>
    <p:sldId id="370" r:id="rId38"/>
    <p:sldId id="338" r:id="rId39"/>
    <p:sldId id="330" r:id="rId40"/>
    <p:sldId id="373" r:id="rId41"/>
    <p:sldId id="371" r:id="rId42"/>
    <p:sldId id="345" r:id="rId43"/>
    <p:sldId id="404" r:id="rId44"/>
    <p:sldId id="346" r:id="rId45"/>
    <p:sldId id="342" r:id="rId46"/>
    <p:sldId id="343" r:id="rId47"/>
    <p:sldId id="344" r:id="rId48"/>
    <p:sldId id="326" r:id="rId49"/>
    <p:sldId id="392" r:id="rId50"/>
    <p:sldId id="327" r:id="rId51"/>
    <p:sldId id="328" r:id="rId52"/>
    <p:sldId id="329" r:id="rId53"/>
    <p:sldId id="347" r:id="rId54"/>
    <p:sldId id="405" r:id="rId55"/>
    <p:sldId id="352" r:id="rId56"/>
    <p:sldId id="354" r:id="rId57"/>
    <p:sldId id="357" r:id="rId58"/>
    <p:sldId id="356" r:id="rId59"/>
    <p:sldId id="362" r:id="rId60"/>
    <p:sldId id="394" r:id="rId61"/>
    <p:sldId id="393" r:id="rId62"/>
    <p:sldId id="395" r:id="rId63"/>
    <p:sldId id="351" r:id="rId64"/>
    <p:sldId id="396" r:id="rId65"/>
    <p:sldId id="406" r:id="rId66"/>
    <p:sldId id="407" r:id="rId67"/>
    <p:sldId id="339" r:id="rId6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92604" autoAdjust="0"/>
  </p:normalViewPr>
  <p:slideViewPr>
    <p:cSldViewPr>
      <p:cViewPr>
        <p:scale>
          <a:sx n="70" d="100"/>
          <a:sy n="70" d="100"/>
        </p:scale>
        <p:origin x="-883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22873-4190-45F4-9E4E-0B5BD6DE8AED}" type="datetimeFigureOut">
              <a:rPr lang="de-AT" smtClean="0"/>
              <a:t>29.01.2014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C47AB-2185-423A-9418-0D7ADE1CC2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013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Franz </a:t>
            </a:r>
            <a:r>
              <a:rPr lang="de-AT" dirty="0" err="1" smtClean="0"/>
              <a:t>Zotter</a:t>
            </a:r>
            <a:r>
              <a:rPr lang="de-AT" dirty="0" smtClean="0"/>
              <a:t>, Graz</a:t>
            </a:r>
            <a:r>
              <a:rPr lang="de-AT" baseline="0" dirty="0" smtClean="0"/>
              <a:t> Österreich </a:t>
            </a:r>
          </a:p>
          <a:p>
            <a:endParaRPr lang="de-AT" dirty="0" smtClean="0"/>
          </a:p>
          <a:p>
            <a:r>
              <a:rPr lang="de-AT" dirty="0" smtClean="0"/>
              <a:t>Studiert TU </a:t>
            </a:r>
            <a:r>
              <a:rPr lang="de-AT" dirty="0" err="1" smtClean="0"/>
              <a:t>Graz+Kunstuni</a:t>
            </a:r>
            <a:r>
              <a:rPr lang="de-AT" dirty="0" smtClean="0"/>
              <a:t> Graz</a:t>
            </a:r>
          </a:p>
          <a:p>
            <a:r>
              <a:rPr lang="de-AT" dirty="0" smtClean="0"/>
              <a:t>DI ET-TI 2004, </a:t>
            </a:r>
          </a:p>
          <a:p>
            <a:r>
              <a:rPr lang="de-AT" dirty="0" smtClean="0"/>
              <a:t>Dr. </a:t>
            </a:r>
            <a:r>
              <a:rPr lang="de-AT" dirty="0" err="1" smtClean="0"/>
              <a:t>Kunstuni</a:t>
            </a:r>
            <a:r>
              <a:rPr lang="de-AT" dirty="0" smtClean="0"/>
              <a:t> Graz, IEM </a:t>
            </a:r>
            <a:br>
              <a:rPr lang="de-AT" dirty="0" smtClean="0"/>
            </a:br>
            <a:r>
              <a:rPr lang="de-AT" dirty="0" smtClean="0"/>
              <a:t>Kugelanordnungen zum Zerlegen und Erzeugen von Schallabstrahlung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Zu alledem insges. 19Jahre lang an Gitarre ausgebildet</a:t>
            </a:r>
          </a:p>
          <a:p>
            <a:endParaRPr lang="de-AT" dirty="0" smtClean="0"/>
          </a:p>
          <a:p>
            <a:r>
              <a:rPr lang="de-AT" dirty="0" smtClean="0"/>
              <a:t>UC Berkeley, Ben-Gurion Uni Beer-</a:t>
            </a:r>
            <a:r>
              <a:rPr lang="de-AT" dirty="0" err="1" smtClean="0"/>
              <a:t>Sheva</a:t>
            </a:r>
            <a:r>
              <a:rPr lang="de-AT" dirty="0" smtClean="0"/>
              <a:t>, </a:t>
            </a:r>
          </a:p>
          <a:p>
            <a:r>
              <a:rPr lang="de-AT" dirty="0" smtClean="0"/>
              <a:t>Gastvorlesungen: Berlin Aachen Manchester</a:t>
            </a:r>
          </a:p>
          <a:p>
            <a:endParaRPr lang="de-AT" i="1" dirty="0" smtClean="0"/>
          </a:p>
          <a:p>
            <a:r>
              <a:rPr lang="de-AT" i="0" dirty="0" smtClean="0"/>
              <a:t>Für</a:t>
            </a:r>
            <a:r>
              <a:rPr lang="de-AT" i="0" baseline="0" dirty="0" smtClean="0"/>
              <a:t> das Studium Elektrotechnik Toningenieur in Graz </a:t>
            </a:r>
            <a:r>
              <a:rPr lang="de-AT" dirty="0" smtClean="0"/>
              <a:t>(</a:t>
            </a:r>
            <a:r>
              <a:rPr lang="de-AT" dirty="0" err="1" smtClean="0"/>
              <a:t>insg</a:t>
            </a:r>
            <a:r>
              <a:rPr lang="de-AT" baseline="0" dirty="0" smtClean="0"/>
              <a:t> </a:t>
            </a:r>
            <a:r>
              <a:rPr lang="de-AT" dirty="0" smtClean="0"/>
              <a:t>250 Stud.) </a:t>
            </a:r>
            <a:r>
              <a:rPr lang="de-AT" i="0" baseline="0" dirty="0" smtClean="0"/>
              <a:t>halte ich</a:t>
            </a:r>
            <a:endParaRPr lang="de-AT" i="0" dirty="0" smtClean="0"/>
          </a:p>
          <a:p>
            <a:r>
              <a:rPr lang="de-AT" i="1" dirty="0" smtClean="0"/>
              <a:t>eigene</a:t>
            </a:r>
            <a:r>
              <a:rPr lang="de-AT" i="1" baseline="0" dirty="0" smtClean="0"/>
              <a:t> </a:t>
            </a:r>
            <a:r>
              <a:rPr lang="de-AT" i="1" baseline="0" dirty="0" err="1" smtClean="0"/>
              <a:t>LVn</a:t>
            </a:r>
            <a:r>
              <a:rPr lang="de-AT" i="1" baseline="0" dirty="0" smtClean="0"/>
              <a:t>: </a:t>
            </a:r>
            <a:r>
              <a:rPr lang="de-AT" i="1" dirty="0" smtClean="0"/>
              <a:t>Akustische Holografie und </a:t>
            </a:r>
            <a:r>
              <a:rPr lang="de-AT" i="1" dirty="0" err="1" smtClean="0"/>
              <a:t>Holofonie</a:t>
            </a:r>
            <a:r>
              <a:rPr lang="de-AT" i="1" dirty="0" smtClean="0"/>
              <a:t> </a:t>
            </a:r>
            <a:r>
              <a:rPr lang="de-AT" dirty="0" smtClean="0"/>
              <a:t>(Lehre)</a:t>
            </a:r>
          </a:p>
          <a:p>
            <a:r>
              <a:rPr lang="de-AT" dirty="0" smtClean="0"/>
              <a:t>und </a:t>
            </a:r>
            <a:r>
              <a:rPr lang="de-AT" i="1" dirty="0" smtClean="0"/>
              <a:t>Algorithmen in</a:t>
            </a:r>
            <a:r>
              <a:rPr lang="de-AT" i="1" baseline="0" dirty="0" smtClean="0"/>
              <a:t> Akustik u Computermusik</a:t>
            </a:r>
            <a:endParaRPr lang="de-AT" i="1" dirty="0" smtClean="0"/>
          </a:p>
          <a:p>
            <a:r>
              <a:rPr lang="de-AT" dirty="0" smtClean="0"/>
              <a:t>~18 Diplomarbeiten betreut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Seit</a:t>
            </a:r>
            <a:r>
              <a:rPr lang="de-AT" baseline="0" dirty="0" smtClean="0"/>
              <a:t> 1,5 J </a:t>
            </a:r>
            <a:r>
              <a:rPr lang="de-AT" dirty="0" err="1" smtClean="0"/>
              <a:t>Stv</a:t>
            </a:r>
            <a:r>
              <a:rPr lang="de-AT" dirty="0" smtClean="0"/>
              <a:t>. Leiter am IEM, größtes österr. Akustikinstitut, ~30Pers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Schon</a:t>
            </a:r>
            <a:r>
              <a:rPr lang="de-AT" baseline="0" dirty="0" smtClean="0"/>
              <a:t> früher </a:t>
            </a:r>
            <a:r>
              <a:rPr lang="de-AT" dirty="0" smtClean="0"/>
              <a:t>Leitung</a:t>
            </a:r>
            <a:r>
              <a:rPr lang="de-AT" baseline="0" dirty="0" smtClean="0"/>
              <a:t> </a:t>
            </a:r>
            <a:r>
              <a:rPr lang="de-AT" dirty="0" smtClean="0"/>
              <a:t>wiss. Arbeitsgruppe („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audio</a:t>
            </a:r>
            <a:r>
              <a:rPr lang="de-AT" dirty="0" smtClean="0"/>
              <a:t>“),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woraus</a:t>
            </a:r>
            <a:r>
              <a:rPr lang="de-AT" baseline="0" dirty="0" smtClean="0"/>
              <a:t> letztes Jahr auch schon der </a:t>
            </a:r>
            <a:r>
              <a:rPr lang="de-AT" dirty="0" smtClean="0"/>
              <a:t>erster Dissertant fertig wurde.</a:t>
            </a:r>
          </a:p>
          <a:p>
            <a:r>
              <a:rPr lang="de-AT" dirty="0" smtClean="0"/>
              <a:t>Kooperation: TU-Graz / </a:t>
            </a:r>
            <a:r>
              <a:rPr lang="de-AT" dirty="0" err="1" smtClean="0"/>
              <a:t>außerunivesitär</a:t>
            </a:r>
            <a:r>
              <a:rPr lang="de-AT" dirty="0" smtClean="0"/>
              <a:t> /Industriepartner</a:t>
            </a:r>
            <a:br>
              <a:rPr lang="de-AT" dirty="0" smtClean="0"/>
            </a:br>
            <a:r>
              <a:rPr lang="de-AT" dirty="0" smtClean="0"/>
              <a:t>Schallleistung, Abstrahlung Luftschallübertragung Automobil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47AB-2185-423A-9418-0D7ADE1CC27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590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47AB-2185-423A-9418-0D7ADE1CC27A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884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8.gif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8.gif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8.gif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20.gi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.xml"/><Relationship Id="rId7" Type="http://schemas.openxmlformats.org/officeDocument/2006/relationships/image" Target="../media/image1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image" Target="../media/image20.gif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2" Type="http://schemas.openxmlformats.org/officeDocument/2006/relationships/image" Target="../media/image2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12.jpeg"/><Relationship Id="rId15" Type="http://schemas.openxmlformats.org/officeDocument/2006/relationships/image" Target="../media/image30.jpeg"/><Relationship Id="rId10" Type="http://schemas.openxmlformats.org/officeDocument/2006/relationships/image" Target="../media/image25.gif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8.xml"/><Relationship Id="rId7" Type="http://schemas.openxmlformats.org/officeDocument/2006/relationships/image" Target="../media/image34.gi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3.gif"/><Relationship Id="rId5" Type="http://schemas.openxmlformats.org/officeDocument/2006/relationships/image" Target="../media/image38.png"/><Relationship Id="rId10" Type="http://schemas.openxmlformats.org/officeDocument/2006/relationships/image" Target="../media/image37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17" Type="http://schemas.openxmlformats.org/officeDocument/2006/relationships/image" Target="../media/image50.jpeg"/><Relationship Id="rId2" Type="http://schemas.openxmlformats.org/officeDocument/2006/relationships/image" Target="../media/image2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12.jpeg"/><Relationship Id="rId15" Type="http://schemas.openxmlformats.org/officeDocument/2006/relationships/image" Target="../media/image30.jpeg"/><Relationship Id="rId10" Type="http://schemas.openxmlformats.org/officeDocument/2006/relationships/image" Target="../media/image25.gif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/>
              <a:t>Beugung –Theorie und Anwendung auf Schallschutz und </a:t>
            </a:r>
            <a:r>
              <a:rPr lang="de-AT" dirty="0" smtClean="0"/>
              <a:t>Raumakustik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3179714" y="442414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/>
              <a:t>Franz </a:t>
            </a:r>
            <a:r>
              <a:rPr lang="de-AT" sz="2400" dirty="0" err="1" smtClean="0"/>
              <a:t>Zotter</a:t>
            </a:r>
            <a:endParaRPr lang="de-AT" sz="2400" dirty="0" smtClean="0"/>
          </a:p>
          <a:p>
            <a:pPr algn="ctr"/>
            <a:r>
              <a:rPr lang="de-AT" sz="2400" dirty="0" smtClean="0"/>
              <a:t>Berlin 29. Jan. 2014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724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Abschirmmaß*)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Direktpfad</a:t>
            </a:r>
            <a:endParaRPr lang="de-AT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5562963"/>
            <a:chOff x="0" y="0"/>
            <a:chExt cx="5196840" cy="2576688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 w="57150"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295119" y="130177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6" name="Gerade Verbindung 15"/>
            <p:cNvCxnSpPr>
              <a:stCxn id="11" idx="6"/>
            </p:cNvCxnSpPr>
            <p:nvPr/>
          </p:nvCxnSpPr>
          <p:spPr>
            <a:xfrm flipV="1">
              <a:off x="739140" y="1356359"/>
              <a:ext cx="1601699" cy="18288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30"/>
            <p:cNvSpPr txBox="1"/>
            <p:nvPr/>
          </p:nvSpPr>
          <p:spPr>
            <a:xfrm>
              <a:off x="571500" y="2279508"/>
              <a:ext cx="1897380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400" dirty="0"/>
                <a:t>*) </a:t>
              </a:r>
              <a:r>
                <a:rPr lang="de-AT" sz="2400" dirty="0" smtClean="0"/>
                <a:t>laut ISO9613</a:t>
              </a:r>
              <a:endParaRPr lang="de-AT" sz="3600" i="1" dirty="0">
                <a:solidFill>
                  <a:srgbClr val="FF0000"/>
                </a:solidFill>
                <a:effectLst/>
                <a:latin typeface="Times New Roman"/>
                <a:ea typeface="MS Mincho"/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696782" y="4197083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224111" y="3651495"/>
            <a:ext cx="493538" cy="6416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037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Abschirmmaß*)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kürzester Beugungspfad</a:t>
            </a:r>
            <a:endParaRPr lang="de-AT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5562963"/>
            <a:chOff x="0" y="0"/>
            <a:chExt cx="5196840" cy="2576688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295119" y="130177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23899" y="739140"/>
              <a:ext cx="1626151" cy="769620"/>
            </a:xfrm>
            <a:custGeom>
              <a:avLst/>
              <a:gdLst>
                <a:gd name="connsiteX0" fmla="*/ 0 w 2240280"/>
                <a:gd name="connsiteY0" fmla="*/ 769620 h 769620"/>
                <a:gd name="connsiteX1" fmla="*/ 914400 w 2240280"/>
                <a:gd name="connsiteY1" fmla="*/ 0 h 769620"/>
                <a:gd name="connsiteX2" fmla="*/ 1028700 w 2240280"/>
                <a:gd name="connsiteY2" fmla="*/ 0 h 769620"/>
                <a:gd name="connsiteX3" fmla="*/ 2240280 w 2240280"/>
                <a:gd name="connsiteY3" fmla="*/ 502920 h 769620"/>
                <a:gd name="connsiteX0" fmla="*/ 0 w 1626151"/>
                <a:gd name="connsiteY0" fmla="*/ 769620 h 769620"/>
                <a:gd name="connsiteX1" fmla="*/ 914400 w 1626151"/>
                <a:gd name="connsiteY1" fmla="*/ 0 h 769620"/>
                <a:gd name="connsiteX2" fmla="*/ 1028700 w 1626151"/>
                <a:gd name="connsiteY2" fmla="*/ 0 h 769620"/>
                <a:gd name="connsiteX3" fmla="*/ 1626151 w 1626151"/>
                <a:gd name="connsiteY3" fmla="*/ 622922 h 769620"/>
                <a:gd name="connsiteX0" fmla="*/ 0 w 1626151"/>
                <a:gd name="connsiteY0" fmla="*/ 769620 h 769620"/>
                <a:gd name="connsiteX1" fmla="*/ 914400 w 1626151"/>
                <a:gd name="connsiteY1" fmla="*/ 0 h 769620"/>
                <a:gd name="connsiteX2" fmla="*/ 1028700 w 1626151"/>
                <a:gd name="connsiteY2" fmla="*/ 0 h 769620"/>
                <a:gd name="connsiteX3" fmla="*/ 1626151 w 1626151"/>
                <a:gd name="connsiteY3" fmla="*/ 622922 h 769620"/>
                <a:gd name="connsiteX0" fmla="*/ 0 w 1626151"/>
                <a:gd name="connsiteY0" fmla="*/ 769620 h 769620"/>
                <a:gd name="connsiteX1" fmla="*/ 914400 w 1626151"/>
                <a:gd name="connsiteY1" fmla="*/ 0 h 769620"/>
                <a:gd name="connsiteX2" fmla="*/ 1028700 w 1626151"/>
                <a:gd name="connsiteY2" fmla="*/ 0 h 769620"/>
                <a:gd name="connsiteX3" fmla="*/ 1626151 w 1626151"/>
                <a:gd name="connsiteY3" fmla="*/ 622922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6151" h="769620">
                  <a:moveTo>
                    <a:pt x="0" y="769620"/>
                  </a:moveTo>
                  <a:lnTo>
                    <a:pt x="914400" y="0"/>
                  </a:lnTo>
                  <a:lnTo>
                    <a:pt x="1028700" y="0"/>
                  </a:lnTo>
                  <a:cubicBezTo>
                    <a:pt x="1009023" y="19402"/>
                    <a:pt x="1610534" y="617638"/>
                    <a:pt x="1626151" y="622922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6" name="Gerade Verbindung 15"/>
            <p:cNvCxnSpPr>
              <a:stCxn id="11" idx="6"/>
            </p:cNvCxnSpPr>
            <p:nvPr/>
          </p:nvCxnSpPr>
          <p:spPr>
            <a:xfrm flipV="1">
              <a:off x="739140" y="1356359"/>
              <a:ext cx="1601699" cy="18288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30"/>
            <p:cNvSpPr txBox="1"/>
            <p:nvPr/>
          </p:nvSpPr>
          <p:spPr>
            <a:xfrm>
              <a:off x="571500" y="2279508"/>
              <a:ext cx="1897380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400" dirty="0"/>
                <a:t>*) </a:t>
              </a:r>
              <a:r>
                <a:rPr lang="de-AT" sz="2400" dirty="0" smtClean="0"/>
                <a:t>laut ISO9613</a:t>
              </a:r>
              <a:endParaRPr lang="de-AT" sz="3600" i="1" dirty="0">
                <a:solidFill>
                  <a:srgbClr val="FF0000"/>
                </a:solidFill>
                <a:effectLst/>
                <a:latin typeface="Times New Roman"/>
                <a:ea typeface="MS Mincho"/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696782" y="4197083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224111" y="3651495"/>
            <a:ext cx="493538" cy="6416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665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Abschirmmaß*)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Maekawa</a:t>
            </a:r>
            <a:r>
              <a:rPr lang="de-AT" dirty="0" smtClean="0"/>
              <a:t>  - 1950er Jahre</a:t>
            </a:r>
            <a:endParaRPr lang="de-AT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5562963"/>
            <a:chOff x="0" y="0"/>
            <a:chExt cx="5196840" cy="2576688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295119" y="130177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6700" y="1356359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ffectLst/>
                  <a:ea typeface="MS Mincho"/>
                  <a:cs typeface="Times New Roman"/>
                </a:rPr>
                <a:t>Q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363696" y="1103650"/>
              <a:ext cx="22860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ffectLst/>
                  <a:ea typeface="MS Mincho"/>
                  <a:cs typeface="Times New Roman"/>
                </a:rPr>
                <a:t>E</a:t>
              </a: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23899" y="739140"/>
              <a:ext cx="1626151" cy="769620"/>
            </a:xfrm>
            <a:custGeom>
              <a:avLst/>
              <a:gdLst>
                <a:gd name="connsiteX0" fmla="*/ 0 w 2240280"/>
                <a:gd name="connsiteY0" fmla="*/ 769620 h 769620"/>
                <a:gd name="connsiteX1" fmla="*/ 914400 w 2240280"/>
                <a:gd name="connsiteY1" fmla="*/ 0 h 769620"/>
                <a:gd name="connsiteX2" fmla="*/ 1028700 w 2240280"/>
                <a:gd name="connsiteY2" fmla="*/ 0 h 769620"/>
                <a:gd name="connsiteX3" fmla="*/ 2240280 w 2240280"/>
                <a:gd name="connsiteY3" fmla="*/ 502920 h 769620"/>
                <a:gd name="connsiteX0" fmla="*/ 0 w 1626151"/>
                <a:gd name="connsiteY0" fmla="*/ 769620 h 769620"/>
                <a:gd name="connsiteX1" fmla="*/ 914400 w 1626151"/>
                <a:gd name="connsiteY1" fmla="*/ 0 h 769620"/>
                <a:gd name="connsiteX2" fmla="*/ 1028700 w 1626151"/>
                <a:gd name="connsiteY2" fmla="*/ 0 h 769620"/>
                <a:gd name="connsiteX3" fmla="*/ 1626151 w 1626151"/>
                <a:gd name="connsiteY3" fmla="*/ 622922 h 769620"/>
                <a:gd name="connsiteX0" fmla="*/ 0 w 1626151"/>
                <a:gd name="connsiteY0" fmla="*/ 769620 h 769620"/>
                <a:gd name="connsiteX1" fmla="*/ 914400 w 1626151"/>
                <a:gd name="connsiteY1" fmla="*/ 0 h 769620"/>
                <a:gd name="connsiteX2" fmla="*/ 1028700 w 1626151"/>
                <a:gd name="connsiteY2" fmla="*/ 0 h 769620"/>
                <a:gd name="connsiteX3" fmla="*/ 1626151 w 1626151"/>
                <a:gd name="connsiteY3" fmla="*/ 622922 h 769620"/>
                <a:gd name="connsiteX0" fmla="*/ 0 w 1626151"/>
                <a:gd name="connsiteY0" fmla="*/ 769620 h 769620"/>
                <a:gd name="connsiteX1" fmla="*/ 914400 w 1626151"/>
                <a:gd name="connsiteY1" fmla="*/ 0 h 769620"/>
                <a:gd name="connsiteX2" fmla="*/ 1028700 w 1626151"/>
                <a:gd name="connsiteY2" fmla="*/ 0 h 769620"/>
                <a:gd name="connsiteX3" fmla="*/ 1626151 w 1626151"/>
                <a:gd name="connsiteY3" fmla="*/ 622922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6151" h="769620">
                  <a:moveTo>
                    <a:pt x="0" y="769620"/>
                  </a:moveTo>
                  <a:lnTo>
                    <a:pt x="914400" y="0"/>
                  </a:lnTo>
                  <a:lnTo>
                    <a:pt x="1028700" y="0"/>
                  </a:lnTo>
                  <a:cubicBezTo>
                    <a:pt x="1009023" y="19402"/>
                    <a:pt x="1610534" y="617638"/>
                    <a:pt x="1626151" y="622922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6" name="Gerade Verbindung 15"/>
            <p:cNvCxnSpPr>
              <a:stCxn id="11" idx="6"/>
            </p:cNvCxnSpPr>
            <p:nvPr/>
          </p:nvCxnSpPr>
          <p:spPr>
            <a:xfrm flipV="1">
              <a:off x="739140" y="1356359"/>
              <a:ext cx="1601699" cy="18288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701634" y="746760"/>
              <a:ext cx="371006" cy="662940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2" name="Textfeld 30"/>
            <p:cNvSpPr txBox="1"/>
            <p:nvPr/>
          </p:nvSpPr>
          <p:spPr>
            <a:xfrm>
              <a:off x="2123926" y="1685830"/>
              <a:ext cx="96774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U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=(</a:t>
              </a:r>
              <a:r>
                <a:rPr lang="de-AT" sz="2800" dirty="0" err="1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a+b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)-</a:t>
              </a: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d</a:t>
              </a:r>
            </a:p>
          </p:txBody>
        </p:sp>
        <p:sp>
          <p:nvSpPr>
            <p:cNvPr id="23" name="Textfeld 31"/>
            <p:cNvSpPr txBox="1"/>
            <p:nvPr/>
          </p:nvSpPr>
          <p:spPr>
            <a:xfrm>
              <a:off x="792480" y="899161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a</a:t>
              </a:r>
            </a:p>
          </p:txBody>
        </p:sp>
        <p:sp>
          <p:nvSpPr>
            <p:cNvPr id="25" name="Textfeld 33"/>
            <p:cNvSpPr txBox="1"/>
            <p:nvPr/>
          </p:nvSpPr>
          <p:spPr>
            <a:xfrm>
              <a:off x="2095001" y="833954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a typeface="MS Mincho"/>
                  <a:cs typeface="Times New Roman"/>
                </a:rPr>
                <a:t>b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27" name="Textfeld 30"/>
            <p:cNvSpPr txBox="1"/>
            <p:nvPr/>
          </p:nvSpPr>
          <p:spPr>
            <a:xfrm>
              <a:off x="2072640" y="536648"/>
              <a:ext cx="1897380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400" i="1" dirty="0" smtClean="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Konstruktion </a:t>
              </a:r>
              <a:r>
                <a:rPr lang="de-AT" sz="2400" i="1" dirty="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mit </a:t>
              </a:r>
              <a:r>
                <a:rPr lang="de-AT" sz="2400" i="1" dirty="0" smtClean="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Zirkel</a:t>
              </a:r>
              <a:endParaRPr lang="de-AT" sz="3600" i="1" dirty="0">
                <a:solidFill>
                  <a:srgbClr val="FF0000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1327879" y="733769"/>
              <a:ext cx="333530" cy="755939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9" name="Textfeld 33"/>
            <p:cNvSpPr txBox="1"/>
            <p:nvPr/>
          </p:nvSpPr>
          <p:spPr>
            <a:xfrm>
              <a:off x="2095001" y="1334125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 smtClean="0">
                  <a:ea typeface="MS Mincho"/>
                  <a:cs typeface="Times New Roman"/>
                </a:rPr>
                <a:t>d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26" name="Textfeld 30"/>
            <p:cNvSpPr txBox="1"/>
            <p:nvPr/>
          </p:nvSpPr>
          <p:spPr>
            <a:xfrm>
              <a:off x="571500" y="2279508"/>
              <a:ext cx="1897380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400" dirty="0"/>
                <a:t>*) </a:t>
              </a:r>
              <a:r>
                <a:rPr lang="de-AT" sz="2400" dirty="0" smtClean="0"/>
                <a:t>laut ISO9613</a:t>
              </a:r>
              <a:endParaRPr lang="de-AT" sz="3600" i="1" dirty="0">
                <a:solidFill>
                  <a:srgbClr val="FF0000"/>
                </a:solidFill>
                <a:effectLst/>
                <a:latin typeface="Times New Roman"/>
                <a:ea typeface="MS Mincho"/>
              </a:endParaRPr>
            </a:p>
          </p:txBody>
        </p:sp>
      </p:grpSp>
      <p:sp>
        <p:nvSpPr>
          <p:cNvPr id="24" name="Textfeld 34"/>
          <p:cNvSpPr txBox="1"/>
          <p:nvPr/>
        </p:nvSpPr>
        <p:spPr>
          <a:xfrm>
            <a:off x="4107319" y="4581128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solidFill>
                  <a:srgbClr val="FF0000"/>
                </a:solidFill>
                <a:ea typeface="MS Mincho"/>
                <a:cs typeface="Times New Roman"/>
              </a:rPr>
              <a:t>U</a:t>
            </a:r>
            <a:endParaRPr lang="de-AT" sz="2800" dirty="0">
              <a:solidFill>
                <a:srgbClr val="FF0000"/>
              </a:solidFill>
              <a:effectLst/>
              <a:ea typeface="MS Mincho"/>
              <a:cs typeface="Times New Roman"/>
            </a:endParaRPr>
          </a:p>
        </p:txBody>
      </p:sp>
      <p:sp>
        <p:nvSpPr>
          <p:cNvPr id="30" name="Geschweifte Klammer rechts 29"/>
          <p:cNvSpPr/>
          <p:nvPr/>
        </p:nvSpPr>
        <p:spPr>
          <a:xfrm rot="5016966">
            <a:off x="3631804" y="3871867"/>
            <a:ext cx="313013" cy="1575942"/>
          </a:xfrm>
          <a:prstGeom prst="rightBrace">
            <a:avLst>
              <a:gd name="adj1" fmla="val 8333"/>
              <a:gd name="adj2" fmla="val 49092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cxnSp>
        <p:nvCxnSpPr>
          <p:cNvPr id="31" name="Gerade Verbindung 30"/>
          <p:cNvCxnSpPr/>
          <p:nvPr/>
        </p:nvCxnSpPr>
        <p:spPr>
          <a:xfrm flipH="1" flipV="1">
            <a:off x="3684592" y="2222940"/>
            <a:ext cx="455360" cy="4014372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Abschirmmaß*)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Maekawa</a:t>
            </a:r>
            <a:r>
              <a:rPr lang="de-AT" dirty="0"/>
              <a:t>  - 1950er Jahre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4392488"/>
            <a:chOff x="0" y="0"/>
            <a:chExt cx="5196840" cy="2034540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941320" y="121158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6700" y="1356359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ffectLst/>
                  <a:ea typeface="MS Mincho"/>
                  <a:cs typeface="Times New Roman"/>
                </a:rPr>
                <a:t>Q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009900" y="1013457"/>
              <a:ext cx="22860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E</a:t>
              </a: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23900" y="739140"/>
              <a:ext cx="2240280" cy="769620"/>
            </a:xfrm>
            <a:custGeom>
              <a:avLst/>
              <a:gdLst>
                <a:gd name="connsiteX0" fmla="*/ 0 w 2240280"/>
                <a:gd name="connsiteY0" fmla="*/ 769620 h 769620"/>
                <a:gd name="connsiteX1" fmla="*/ 914400 w 2240280"/>
                <a:gd name="connsiteY1" fmla="*/ 0 h 769620"/>
                <a:gd name="connsiteX2" fmla="*/ 1028700 w 2240280"/>
                <a:gd name="connsiteY2" fmla="*/ 0 h 769620"/>
                <a:gd name="connsiteX3" fmla="*/ 2240280 w 2240280"/>
                <a:gd name="connsiteY3" fmla="*/ 50292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280" h="769620">
                  <a:moveTo>
                    <a:pt x="0" y="769620"/>
                  </a:moveTo>
                  <a:lnTo>
                    <a:pt x="914400" y="0"/>
                  </a:lnTo>
                  <a:lnTo>
                    <a:pt x="1028700" y="0"/>
                  </a:lnTo>
                  <a:lnTo>
                    <a:pt x="2240280" y="50292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6" name="Gerade Verbindung 15"/>
            <p:cNvCxnSpPr>
              <a:stCxn id="11" idx="6"/>
            </p:cNvCxnSpPr>
            <p:nvPr/>
          </p:nvCxnSpPr>
          <p:spPr>
            <a:xfrm flipV="1">
              <a:off x="739140" y="1289628"/>
              <a:ext cx="2202180" cy="2496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701634" y="746760"/>
              <a:ext cx="371006" cy="662940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2" name="Textfeld 30"/>
            <p:cNvSpPr txBox="1"/>
            <p:nvPr/>
          </p:nvSpPr>
          <p:spPr>
            <a:xfrm>
              <a:off x="2123926" y="1685830"/>
              <a:ext cx="96774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U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=(</a:t>
              </a:r>
              <a:r>
                <a:rPr lang="de-AT" sz="2800" dirty="0" err="1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a+b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)-</a:t>
              </a: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d</a:t>
              </a:r>
            </a:p>
          </p:txBody>
        </p:sp>
        <p:sp>
          <p:nvSpPr>
            <p:cNvPr id="23" name="Textfeld 31"/>
            <p:cNvSpPr txBox="1"/>
            <p:nvPr/>
          </p:nvSpPr>
          <p:spPr>
            <a:xfrm>
              <a:off x="792480" y="899161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a</a:t>
              </a:r>
            </a:p>
          </p:txBody>
        </p:sp>
        <p:sp>
          <p:nvSpPr>
            <p:cNvPr id="25" name="Textfeld 33"/>
            <p:cNvSpPr txBox="1"/>
            <p:nvPr/>
          </p:nvSpPr>
          <p:spPr>
            <a:xfrm>
              <a:off x="2270760" y="708662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a typeface="MS Mincho"/>
                  <a:cs typeface="Times New Roman"/>
                </a:rPr>
                <a:t>b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1494644" y="733769"/>
              <a:ext cx="166765" cy="755939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1" name="Geschweifte Klammer rechts 20"/>
            <p:cNvSpPr/>
            <p:nvPr/>
          </p:nvSpPr>
          <p:spPr>
            <a:xfrm rot="5016966">
              <a:off x="1722304" y="1291709"/>
              <a:ext cx="154760" cy="525539"/>
            </a:xfrm>
            <a:prstGeom prst="rightBrace">
              <a:avLst>
                <a:gd name="adj1" fmla="val 8333"/>
                <a:gd name="adj2" fmla="val 49092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9" name="Textfeld 33"/>
            <p:cNvSpPr txBox="1"/>
            <p:nvPr/>
          </p:nvSpPr>
          <p:spPr>
            <a:xfrm>
              <a:off x="2313406" y="1322071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 smtClean="0">
                  <a:ea typeface="MS Mincho"/>
                  <a:cs typeface="Times New Roman"/>
                </a:rPr>
                <a:t>d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</p:grpSp>
      <p:sp>
        <p:nvSpPr>
          <p:cNvPr id="30" name="Textfeld 34"/>
          <p:cNvSpPr txBox="1"/>
          <p:nvPr/>
        </p:nvSpPr>
        <p:spPr>
          <a:xfrm>
            <a:off x="4139952" y="4581128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solidFill>
                  <a:srgbClr val="FF0000"/>
                </a:solidFill>
                <a:ea typeface="MS Mincho"/>
                <a:cs typeface="Times New Roman"/>
              </a:rPr>
              <a:t>U</a:t>
            </a:r>
            <a:endParaRPr lang="de-AT" sz="2800" dirty="0">
              <a:solidFill>
                <a:srgbClr val="FF0000"/>
              </a:solidFill>
              <a:effectLst/>
              <a:ea typeface="MS Mincho"/>
              <a:cs typeface="Times New Roman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H="1" flipV="1">
            <a:off x="3684592" y="2222940"/>
            <a:ext cx="455360" cy="4014372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0"/>
          <p:cNvSpPr txBox="1"/>
          <p:nvPr/>
        </p:nvSpPr>
        <p:spPr>
          <a:xfrm>
            <a:off x="4595733" y="2427361"/>
            <a:ext cx="4096365" cy="641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i="1" dirty="0" smtClean="0">
                <a:solidFill>
                  <a:srgbClr val="FF0000"/>
                </a:solidFill>
                <a:effectLst/>
                <a:latin typeface="Arial"/>
                <a:ea typeface="MS Mincho"/>
              </a:rPr>
              <a:t>Konstruktion </a:t>
            </a:r>
            <a:r>
              <a:rPr lang="de-AT" sz="2400" i="1" dirty="0">
                <a:solidFill>
                  <a:srgbClr val="FF0000"/>
                </a:solidFill>
                <a:effectLst/>
                <a:latin typeface="Arial"/>
                <a:ea typeface="MS Mincho"/>
              </a:rPr>
              <a:t>mit </a:t>
            </a:r>
            <a:r>
              <a:rPr lang="de-AT" sz="2400" i="1" dirty="0" smtClean="0">
                <a:solidFill>
                  <a:srgbClr val="FF0000"/>
                </a:solidFill>
                <a:effectLst/>
                <a:latin typeface="Arial"/>
                <a:ea typeface="MS Mincho"/>
              </a:rPr>
              <a:t>Zirkel</a:t>
            </a:r>
            <a:endParaRPr lang="de-AT" sz="3600" i="1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  <p:sp>
        <p:nvSpPr>
          <p:cNvPr id="26" name="Textfeld 30"/>
          <p:cNvSpPr txBox="1"/>
          <p:nvPr/>
        </p:nvSpPr>
        <p:spPr>
          <a:xfrm>
            <a:off x="1354833" y="6190124"/>
            <a:ext cx="4096365" cy="641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dirty="0"/>
              <a:t>*) </a:t>
            </a:r>
            <a:r>
              <a:rPr lang="de-AT" sz="2400" dirty="0" smtClean="0"/>
              <a:t>laut ISO9613</a:t>
            </a:r>
            <a:endParaRPr lang="de-AT" sz="3600" i="1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372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Abschirmmaß*)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Maekawa</a:t>
            </a:r>
            <a:r>
              <a:rPr lang="de-AT" dirty="0"/>
              <a:t>  - 1950er Jahre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4392488"/>
            <a:chOff x="0" y="0"/>
            <a:chExt cx="5196840" cy="2034540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971394" y="111477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6700" y="1356359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Q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967647" y="833828"/>
              <a:ext cx="22860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ffectLst/>
                  <a:ea typeface="MS Mincho"/>
                  <a:cs typeface="Times New Roman"/>
                </a:rPr>
                <a:t>E</a:t>
              </a:r>
            </a:p>
          </p:txBody>
        </p:sp>
        <p:cxnSp>
          <p:nvCxnSpPr>
            <p:cNvPr id="16" name="Gerade Verbindung 15"/>
            <p:cNvCxnSpPr>
              <a:stCxn id="11" idx="6"/>
            </p:cNvCxnSpPr>
            <p:nvPr/>
          </p:nvCxnSpPr>
          <p:spPr>
            <a:xfrm flipV="1">
              <a:off x="739140" y="1173027"/>
              <a:ext cx="3230880" cy="36621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701634" y="746760"/>
              <a:ext cx="371006" cy="662940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2" name="Textfeld 30"/>
            <p:cNvSpPr txBox="1"/>
            <p:nvPr/>
          </p:nvSpPr>
          <p:spPr>
            <a:xfrm>
              <a:off x="2123926" y="1685830"/>
              <a:ext cx="96774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U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=(</a:t>
              </a:r>
              <a:r>
                <a:rPr lang="de-AT" sz="2800" dirty="0" err="1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a+b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)-</a:t>
              </a: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d</a:t>
              </a:r>
            </a:p>
          </p:txBody>
        </p:sp>
        <p:sp>
          <p:nvSpPr>
            <p:cNvPr id="23" name="Textfeld 31"/>
            <p:cNvSpPr txBox="1"/>
            <p:nvPr/>
          </p:nvSpPr>
          <p:spPr>
            <a:xfrm>
              <a:off x="792480" y="899161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a</a:t>
              </a:r>
            </a:p>
          </p:txBody>
        </p:sp>
        <p:sp>
          <p:nvSpPr>
            <p:cNvPr id="25" name="Textfeld 33"/>
            <p:cNvSpPr txBox="1"/>
            <p:nvPr/>
          </p:nvSpPr>
          <p:spPr>
            <a:xfrm>
              <a:off x="2680241" y="700415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a typeface="MS Mincho"/>
                  <a:cs typeface="Times New Roman"/>
                </a:rPr>
                <a:t>b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1578026" y="733769"/>
              <a:ext cx="83383" cy="755939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1" name="Geschweifte Klammer rechts 20"/>
            <p:cNvSpPr/>
            <p:nvPr/>
          </p:nvSpPr>
          <p:spPr>
            <a:xfrm rot="5016966">
              <a:off x="1757568" y="1308010"/>
              <a:ext cx="132317" cy="479664"/>
            </a:xfrm>
            <a:prstGeom prst="rightBrace">
              <a:avLst>
                <a:gd name="adj1" fmla="val 8333"/>
                <a:gd name="adj2" fmla="val 49092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9" name="Textfeld 33"/>
            <p:cNvSpPr txBox="1"/>
            <p:nvPr/>
          </p:nvSpPr>
          <p:spPr>
            <a:xfrm>
              <a:off x="2680241" y="1267418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 smtClean="0">
                  <a:ea typeface="MS Mincho"/>
                  <a:cs typeface="Times New Roman"/>
                </a:rPr>
                <a:t>d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</p:grpSp>
      <p:sp>
        <p:nvSpPr>
          <p:cNvPr id="30" name="Freihandform 29"/>
          <p:cNvSpPr/>
          <p:nvPr/>
        </p:nvSpPr>
        <p:spPr>
          <a:xfrm>
            <a:off x="1683856" y="2864533"/>
            <a:ext cx="7153153" cy="1661578"/>
          </a:xfrm>
          <a:custGeom>
            <a:avLst/>
            <a:gdLst>
              <a:gd name="connsiteX0" fmla="*/ 0 w 2240280"/>
              <a:gd name="connsiteY0" fmla="*/ 769620 h 769620"/>
              <a:gd name="connsiteX1" fmla="*/ 914400 w 2240280"/>
              <a:gd name="connsiteY1" fmla="*/ 0 h 769620"/>
              <a:gd name="connsiteX2" fmla="*/ 1028700 w 2240280"/>
              <a:gd name="connsiteY2" fmla="*/ 0 h 769620"/>
              <a:gd name="connsiteX3" fmla="*/ 2240280 w 2240280"/>
              <a:gd name="connsiteY3" fmla="*/ 502920 h 769620"/>
              <a:gd name="connsiteX0" fmla="*/ 0 w 1626151"/>
              <a:gd name="connsiteY0" fmla="*/ 769620 h 769620"/>
              <a:gd name="connsiteX1" fmla="*/ 914400 w 1626151"/>
              <a:gd name="connsiteY1" fmla="*/ 0 h 769620"/>
              <a:gd name="connsiteX2" fmla="*/ 1028700 w 1626151"/>
              <a:gd name="connsiteY2" fmla="*/ 0 h 769620"/>
              <a:gd name="connsiteX3" fmla="*/ 1626151 w 1626151"/>
              <a:gd name="connsiteY3" fmla="*/ 622922 h 769620"/>
              <a:gd name="connsiteX0" fmla="*/ 0 w 1626151"/>
              <a:gd name="connsiteY0" fmla="*/ 769620 h 769620"/>
              <a:gd name="connsiteX1" fmla="*/ 914400 w 1626151"/>
              <a:gd name="connsiteY1" fmla="*/ 0 h 769620"/>
              <a:gd name="connsiteX2" fmla="*/ 1028700 w 1626151"/>
              <a:gd name="connsiteY2" fmla="*/ 0 h 769620"/>
              <a:gd name="connsiteX3" fmla="*/ 1626151 w 1626151"/>
              <a:gd name="connsiteY3" fmla="*/ 622922 h 769620"/>
              <a:gd name="connsiteX0" fmla="*/ 0 w 1626151"/>
              <a:gd name="connsiteY0" fmla="*/ 769620 h 769620"/>
              <a:gd name="connsiteX1" fmla="*/ 914400 w 1626151"/>
              <a:gd name="connsiteY1" fmla="*/ 0 h 769620"/>
              <a:gd name="connsiteX2" fmla="*/ 1028700 w 1626151"/>
              <a:gd name="connsiteY2" fmla="*/ 0 h 769620"/>
              <a:gd name="connsiteX3" fmla="*/ 1626151 w 1626151"/>
              <a:gd name="connsiteY3" fmla="*/ 622922 h 769620"/>
              <a:gd name="connsiteX0" fmla="*/ 0 w 3313242"/>
              <a:gd name="connsiteY0" fmla="*/ 769620 h 769620"/>
              <a:gd name="connsiteX1" fmla="*/ 914400 w 3313242"/>
              <a:gd name="connsiteY1" fmla="*/ 0 h 769620"/>
              <a:gd name="connsiteX2" fmla="*/ 1028700 w 3313242"/>
              <a:gd name="connsiteY2" fmla="*/ 0 h 769620"/>
              <a:gd name="connsiteX3" fmla="*/ 3313242 w 3313242"/>
              <a:gd name="connsiteY3" fmla="*/ 43233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242" h="769620">
                <a:moveTo>
                  <a:pt x="0" y="769620"/>
                </a:moveTo>
                <a:lnTo>
                  <a:pt x="914400" y="0"/>
                </a:lnTo>
                <a:lnTo>
                  <a:pt x="1028700" y="0"/>
                </a:lnTo>
                <a:cubicBezTo>
                  <a:pt x="1009023" y="19402"/>
                  <a:pt x="3297625" y="427046"/>
                  <a:pt x="3313242" y="43233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31" name="Textfeld 34"/>
          <p:cNvSpPr txBox="1"/>
          <p:nvPr/>
        </p:nvSpPr>
        <p:spPr>
          <a:xfrm>
            <a:off x="4179327" y="4581128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solidFill>
                  <a:srgbClr val="FF0000"/>
                </a:solidFill>
                <a:ea typeface="MS Mincho"/>
                <a:cs typeface="Times New Roman"/>
              </a:rPr>
              <a:t>U</a:t>
            </a:r>
            <a:endParaRPr lang="de-AT" sz="2800" dirty="0">
              <a:solidFill>
                <a:srgbClr val="FF0000"/>
              </a:solidFill>
              <a:effectLst/>
              <a:ea typeface="MS Mincho"/>
              <a:cs typeface="Times New Roman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H="1" flipV="1">
            <a:off x="3684592" y="2222940"/>
            <a:ext cx="455360" cy="4014372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0"/>
          <p:cNvSpPr txBox="1"/>
          <p:nvPr/>
        </p:nvSpPr>
        <p:spPr>
          <a:xfrm>
            <a:off x="4595733" y="2427361"/>
            <a:ext cx="4096365" cy="641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i="1" dirty="0" smtClean="0">
                <a:solidFill>
                  <a:srgbClr val="FF0000"/>
                </a:solidFill>
                <a:effectLst/>
                <a:latin typeface="Arial"/>
                <a:ea typeface="MS Mincho"/>
              </a:rPr>
              <a:t>Konstruktion </a:t>
            </a:r>
            <a:r>
              <a:rPr lang="de-AT" sz="2400" i="1" dirty="0">
                <a:solidFill>
                  <a:srgbClr val="FF0000"/>
                </a:solidFill>
                <a:effectLst/>
                <a:latin typeface="Arial"/>
                <a:ea typeface="MS Mincho"/>
              </a:rPr>
              <a:t>mit </a:t>
            </a:r>
            <a:r>
              <a:rPr lang="de-AT" sz="2400" i="1" dirty="0" smtClean="0">
                <a:solidFill>
                  <a:srgbClr val="FF0000"/>
                </a:solidFill>
                <a:effectLst/>
                <a:latin typeface="Arial"/>
                <a:ea typeface="MS Mincho"/>
              </a:rPr>
              <a:t>Zirkel</a:t>
            </a:r>
            <a:endParaRPr lang="de-AT" sz="3600" i="1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  <p:sp>
        <p:nvSpPr>
          <p:cNvPr id="27" name="Textfeld 30"/>
          <p:cNvSpPr txBox="1"/>
          <p:nvPr/>
        </p:nvSpPr>
        <p:spPr>
          <a:xfrm>
            <a:off x="1354833" y="6190124"/>
            <a:ext cx="4096365" cy="641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dirty="0"/>
              <a:t>*) </a:t>
            </a:r>
            <a:r>
              <a:rPr lang="de-AT" sz="2400" dirty="0" smtClean="0"/>
              <a:t>laut ISO9613</a:t>
            </a:r>
            <a:endParaRPr lang="de-AT" sz="3600" i="1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559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Abschirmmaß*)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Maekawa</a:t>
            </a:r>
            <a:r>
              <a:rPr lang="de-AT" dirty="0"/>
              <a:t>  - 1950er Jahre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4392488"/>
            <a:chOff x="0" y="0"/>
            <a:chExt cx="5196840" cy="2034540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971394" y="111477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6700" y="1356359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Q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967647" y="833828"/>
              <a:ext cx="22860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ffectLst/>
                  <a:ea typeface="MS Mincho"/>
                  <a:cs typeface="Times New Roman"/>
                </a:rPr>
                <a:t>E</a:t>
              </a:r>
            </a:p>
          </p:txBody>
        </p:sp>
        <p:cxnSp>
          <p:nvCxnSpPr>
            <p:cNvPr id="16" name="Gerade Verbindung 15"/>
            <p:cNvCxnSpPr>
              <a:stCxn id="11" idx="6"/>
            </p:cNvCxnSpPr>
            <p:nvPr/>
          </p:nvCxnSpPr>
          <p:spPr>
            <a:xfrm flipV="1">
              <a:off x="739140" y="1173027"/>
              <a:ext cx="3230880" cy="36621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701634" y="746760"/>
              <a:ext cx="371006" cy="662940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2" name="Textfeld 30"/>
            <p:cNvSpPr txBox="1"/>
            <p:nvPr/>
          </p:nvSpPr>
          <p:spPr>
            <a:xfrm>
              <a:off x="2123926" y="1685830"/>
              <a:ext cx="967740" cy="297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U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=(</a:t>
              </a:r>
              <a:r>
                <a:rPr lang="de-AT" sz="2800" dirty="0" err="1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a+b</a:t>
              </a:r>
              <a:r>
                <a:rPr lang="de-AT" sz="2800" dirty="0" smtClean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)-</a:t>
              </a:r>
              <a:r>
                <a:rPr lang="de-AT" sz="2800" dirty="0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d</a:t>
              </a:r>
            </a:p>
          </p:txBody>
        </p:sp>
        <p:sp>
          <p:nvSpPr>
            <p:cNvPr id="23" name="Textfeld 31"/>
            <p:cNvSpPr txBox="1"/>
            <p:nvPr/>
          </p:nvSpPr>
          <p:spPr>
            <a:xfrm>
              <a:off x="792480" y="899161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>
                  <a:effectLst/>
                  <a:ea typeface="MS Mincho"/>
                  <a:cs typeface="Times New Roman"/>
                </a:rPr>
                <a:t>a</a:t>
              </a:r>
            </a:p>
          </p:txBody>
        </p:sp>
        <p:sp>
          <p:nvSpPr>
            <p:cNvPr id="25" name="Textfeld 33"/>
            <p:cNvSpPr txBox="1"/>
            <p:nvPr/>
          </p:nvSpPr>
          <p:spPr>
            <a:xfrm>
              <a:off x="2680241" y="700415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>
                  <a:ea typeface="MS Mincho"/>
                  <a:cs typeface="Times New Roman"/>
                </a:rPr>
                <a:t>b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1578026" y="733769"/>
              <a:ext cx="83383" cy="755939"/>
            </a:xfrm>
            <a:custGeom>
              <a:avLst/>
              <a:gdLst>
                <a:gd name="connsiteX0" fmla="*/ 0 w 426720"/>
                <a:gd name="connsiteY0" fmla="*/ 0 h 662940"/>
                <a:gd name="connsiteX1" fmla="*/ 205740 w 426720"/>
                <a:gd name="connsiteY1" fmla="*/ 182880 h 662940"/>
                <a:gd name="connsiteX2" fmla="*/ 350520 w 426720"/>
                <a:gd name="connsiteY2" fmla="*/ 411480 h 662940"/>
                <a:gd name="connsiteX3" fmla="*/ 411480 w 426720"/>
                <a:gd name="connsiteY3" fmla="*/ 655320 h 662940"/>
                <a:gd name="connsiteX4" fmla="*/ 411480 w 426720"/>
                <a:gd name="connsiteY4" fmla="*/ 655320 h 662940"/>
                <a:gd name="connsiteX5" fmla="*/ 411480 w 426720"/>
                <a:gd name="connsiteY5" fmla="*/ 655320 h 662940"/>
                <a:gd name="connsiteX6" fmla="*/ 419100 w 426720"/>
                <a:gd name="connsiteY6" fmla="*/ 662940 h 662940"/>
                <a:gd name="connsiteX7" fmla="*/ 419100 w 426720"/>
                <a:gd name="connsiteY7" fmla="*/ 662940 h 662940"/>
                <a:gd name="connsiteX8" fmla="*/ 426720 w 426720"/>
                <a:gd name="connsiteY8" fmla="*/ 65532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62940">
                  <a:moveTo>
                    <a:pt x="0" y="0"/>
                  </a:moveTo>
                  <a:cubicBezTo>
                    <a:pt x="73660" y="57150"/>
                    <a:pt x="147320" y="114300"/>
                    <a:pt x="205740" y="182880"/>
                  </a:cubicBezTo>
                  <a:cubicBezTo>
                    <a:pt x="264160" y="251460"/>
                    <a:pt x="316230" y="332740"/>
                    <a:pt x="350520" y="411480"/>
                  </a:cubicBezTo>
                  <a:cubicBezTo>
                    <a:pt x="384810" y="490220"/>
                    <a:pt x="411480" y="655320"/>
                    <a:pt x="411480" y="655320"/>
                  </a:cubicBezTo>
                  <a:lnTo>
                    <a:pt x="411480" y="655320"/>
                  </a:lnTo>
                  <a:lnTo>
                    <a:pt x="411480" y="655320"/>
                  </a:lnTo>
                  <a:lnTo>
                    <a:pt x="419100" y="662940"/>
                  </a:lnTo>
                  <a:lnTo>
                    <a:pt x="419100" y="662940"/>
                  </a:lnTo>
                  <a:lnTo>
                    <a:pt x="426720" y="655320"/>
                  </a:lnTo>
                </a:path>
              </a:pathLst>
            </a:cu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1" name="Geschweifte Klammer rechts 20"/>
            <p:cNvSpPr/>
            <p:nvPr/>
          </p:nvSpPr>
          <p:spPr>
            <a:xfrm rot="5016966">
              <a:off x="1757568" y="1308010"/>
              <a:ext cx="132317" cy="479664"/>
            </a:xfrm>
            <a:prstGeom prst="rightBrace">
              <a:avLst>
                <a:gd name="adj1" fmla="val 8333"/>
                <a:gd name="adj2" fmla="val 49092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9" name="Textfeld 33"/>
            <p:cNvSpPr txBox="1"/>
            <p:nvPr/>
          </p:nvSpPr>
          <p:spPr>
            <a:xfrm>
              <a:off x="2680241" y="1267418"/>
              <a:ext cx="281940" cy="266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800" dirty="0" smtClean="0">
                  <a:ea typeface="MS Mincho"/>
                  <a:cs typeface="Times New Roman"/>
                </a:rPr>
                <a:t>d</a:t>
              </a:r>
              <a:endParaRPr lang="de-AT" sz="2800" dirty="0">
                <a:effectLst/>
                <a:ea typeface="MS Mincho"/>
                <a:cs typeface="Times New Roman"/>
              </a:endParaRPr>
            </a:p>
          </p:txBody>
        </p:sp>
      </p:grpSp>
      <p:sp>
        <p:nvSpPr>
          <p:cNvPr id="30" name="Freihandform 29"/>
          <p:cNvSpPr/>
          <p:nvPr/>
        </p:nvSpPr>
        <p:spPr>
          <a:xfrm>
            <a:off x="1683856" y="2864533"/>
            <a:ext cx="7153153" cy="1661578"/>
          </a:xfrm>
          <a:custGeom>
            <a:avLst/>
            <a:gdLst>
              <a:gd name="connsiteX0" fmla="*/ 0 w 2240280"/>
              <a:gd name="connsiteY0" fmla="*/ 769620 h 769620"/>
              <a:gd name="connsiteX1" fmla="*/ 914400 w 2240280"/>
              <a:gd name="connsiteY1" fmla="*/ 0 h 769620"/>
              <a:gd name="connsiteX2" fmla="*/ 1028700 w 2240280"/>
              <a:gd name="connsiteY2" fmla="*/ 0 h 769620"/>
              <a:gd name="connsiteX3" fmla="*/ 2240280 w 2240280"/>
              <a:gd name="connsiteY3" fmla="*/ 502920 h 769620"/>
              <a:gd name="connsiteX0" fmla="*/ 0 w 1626151"/>
              <a:gd name="connsiteY0" fmla="*/ 769620 h 769620"/>
              <a:gd name="connsiteX1" fmla="*/ 914400 w 1626151"/>
              <a:gd name="connsiteY1" fmla="*/ 0 h 769620"/>
              <a:gd name="connsiteX2" fmla="*/ 1028700 w 1626151"/>
              <a:gd name="connsiteY2" fmla="*/ 0 h 769620"/>
              <a:gd name="connsiteX3" fmla="*/ 1626151 w 1626151"/>
              <a:gd name="connsiteY3" fmla="*/ 622922 h 769620"/>
              <a:gd name="connsiteX0" fmla="*/ 0 w 1626151"/>
              <a:gd name="connsiteY0" fmla="*/ 769620 h 769620"/>
              <a:gd name="connsiteX1" fmla="*/ 914400 w 1626151"/>
              <a:gd name="connsiteY1" fmla="*/ 0 h 769620"/>
              <a:gd name="connsiteX2" fmla="*/ 1028700 w 1626151"/>
              <a:gd name="connsiteY2" fmla="*/ 0 h 769620"/>
              <a:gd name="connsiteX3" fmla="*/ 1626151 w 1626151"/>
              <a:gd name="connsiteY3" fmla="*/ 622922 h 769620"/>
              <a:gd name="connsiteX0" fmla="*/ 0 w 1626151"/>
              <a:gd name="connsiteY0" fmla="*/ 769620 h 769620"/>
              <a:gd name="connsiteX1" fmla="*/ 914400 w 1626151"/>
              <a:gd name="connsiteY1" fmla="*/ 0 h 769620"/>
              <a:gd name="connsiteX2" fmla="*/ 1028700 w 1626151"/>
              <a:gd name="connsiteY2" fmla="*/ 0 h 769620"/>
              <a:gd name="connsiteX3" fmla="*/ 1626151 w 1626151"/>
              <a:gd name="connsiteY3" fmla="*/ 622922 h 769620"/>
              <a:gd name="connsiteX0" fmla="*/ 0 w 3313242"/>
              <a:gd name="connsiteY0" fmla="*/ 769620 h 769620"/>
              <a:gd name="connsiteX1" fmla="*/ 914400 w 3313242"/>
              <a:gd name="connsiteY1" fmla="*/ 0 h 769620"/>
              <a:gd name="connsiteX2" fmla="*/ 1028700 w 3313242"/>
              <a:gd name="connsiteY2" fmla="*/ 0 h 769620"/>
              <a:gd name="connsiteX3" fmla="*/ 3313242 w 3313242"/>
              <a:gd name="connsiteY3" fmla="*/ 43233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242" h="769620">
                <a:moveTo>
                  <a:pt x="0" y="769620"/>
                </a:moveTo>
                <a:lnTo>
                  <a:pt x="914400" y="0"/>
                </a:lnTo>
                <a:lnTo>
                  <a:pt x="1028700" y="0"/>
                </a:lnTo>
                <a:cubicBezTo>
                  <a:pt x="1009023" y="19402"/>
                  <a:pt x="3297625" y="427046"/>
                  <a:pt x="3313242" y="43233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31" name="Textfeld 34"/>
          <p:cNvSpPr txBox="1"/>
          <p:nvPr/>
        </p:nvSpPr>
        <p:spPr>
          <a:xfrm>
            <a:off x="4179327" y="4581128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solidFill>
                  <a:srgbClr val="FF0000"/>
                </a:solidFill>
                <a:ea typeface="MS Mincho"/>
                <a:cs typeface="Times New Roman"/>
              </a:rPr>
              <a:t>U</a:t>
            </a:r>
            <a:endParaRPr lang="de-AT" sz="2800" dirty="0">
              <a:solidFill>
                <a:srgbClr val="FF0000"/>
              </a:solidFill>
              <a:effectLst/>
              <a:ea typeface="MS Mincho"/>
              <a:cs typeface="Times New Roman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H="1" flipV="1">
            <a:off x="3684592" y="2222940"/>
            <a:ext cx="455360" cy="4014372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0"/>
          <p:cNvSpPr txBox="1"/>
          <p:nvPr/>
        </p:nvSpPr>
        <p:spPr>
          <a:xfrm>
            <a:off x="4595733" y="2427361"/>
            <a:ext cx="4096365" cy="641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i="1" dirty="0" smtClean="0">
                <a:solidFill>
                  <a:srgbClr val="FF0000"/>
                </a:solidFill>
                <a:effectLst/>
                <a:latin typeface="Arial"/>
                <a:ea typeface="MS Mincho"/>
              </a:rPr>
              <a:t>Konstruktion </a:t>
            </a:r>
            <a:r>
              <a:rPr lang="de-AT" sz="2400" i="1" dirty="0">
                <a:solidFill>
                  <a:srgbClr val="FF0000"/>
                </a:solidFill>
                <a:effectLst/>
                <a:latin typeface="Arial"/>
                <a:ea typeface="MS Mincho"/>
              </a:rPr>
              <a:t>mit </a:t>
            </a:r>
            <a:r>
              <a:rPr lang="de-AT" sz="2400" i="1" dirty="0" smtClean="0">
                <a:solidFill>
                  <a:srgbClr val="FF0000"/>
                </a:solidFill>
                <a:effectLst/>
                <a:latin typeface="Arial"/>
                <a:ea typeface="MS Mincho"/>
              </a:rPr>
              <a:t>Zirkel</a:t>
            </a:r>
            <a:endParaRPr lang="de-AT" sz="3600" i="1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695" y="1526212"/>
            <a:ext cx="3023074" cy="8223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feld 30"/>
          <p:cNvSpPr txBox="1"/>
          <p:nvPr/>
        </p:nvSpPr>
        <p:spPr>
          <a:xfrm>
            <a:off x="1354833" y="6190124"/>
            <a:ext cx="4096365" cy="6415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dirty="0"/>
              <a:t>*) </a:t>
            </a:r>
            <a:r>
              <a:rPr lang="de-AT" sz="2400" dirty="0" smtClean="0"/>
              <a:t>laut ISO9613</a:t>
            </a:r>
            <a:endParaRPr lang="de-AT" sz="3600" i="1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889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4400" dirty="0"/>
          </a:p>
          <a:p>
            <a:endParaRPr lang="de-AT" sz="4400" dirty="0" smtClean="0"/>
          </a:p>
          <a:p>
            <a:pPr marL="0" indent="0" algn="ctr">
              <a:buNone/>
            </a:pPr>
            <a:r>
              <a:rPr lang="de-AT" sz="4400" dirty="0"/>
              <a:t>… Ist die </a:t>
            </a:r>
            <a:r>
              <a:rPr lang="de-AT" sz="4400" dirty="0" err="1"/>
              <a:t>Umweglänge</a:t>
            </a:r>
            <a:r>
              <a:rPr lang="de-AT" sz="4400" dirty="0"/>
              <a:t> wirklich immer entscheidend?</a:t>
            </a:r>
          </a:p>
        </p:txBody>
      </p:sp>
    </p:spTree>
    <p:extLst>
      <p:ext uri="{BB962C8B-B14F-4D97-AF65-F5344CB8AC3E}">
        <p14:creationId xmlns:p14="http://schemas.microsoft.com/office/powerpoint/2010/main" val="342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… </a:t>
            </a:r>
            <a:r>
              <a:rPr lang="de-AT" sz="3600" dirty="0" smtClean="0"/>
              <a:t>Ist die </a:t>
            </a:r>
            <a:r>
              <a:rPr lang="de-AT" sz="3600" dirty="0" err="1" smtClean="0"/>
              <a:t>Umweglänge</a:t>
            </a:r>
            <a:r>
              <a:rPr lang="de-AT" sz="3600" dirty="0" smtClean="0"/>
              <a:t> wirklich immer entscheidend?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Spalt ist 2 Wellenlängen breit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15" y="2170182"/>
            <a:ext cx="4410786" cy="44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… </a:t>
            </a:r>
            <a:r>
              <a:rPr lang="de-AT" sz="3600" dirty="0" smtClean="0"/>
              <a:t>Ist die </a:t>
            </a:r>
            <a:r>
              <a:rPr lang="de-AT" sz="3600" dirty="0" err="1" smtClean="0"/>
              <a:t>Umweglänge</a:t>
            </a:r>
            <a:r>
              <a:rPr lang="de-AT" sz="3600" dirty="0" smtClean="0"/>
              <a:t> wirklich immer entscheidend?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Spalt ist ½ Wellenlänge breit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66" y="2170181"/>
            <a:ext cx="4383482" cy="44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4400" dirty="0"/>
          </a:p>
          <a:p>
            <a:endParaRPr lang="de-AT" sz="4400" dirty="0" smtClean="0"/>
          </a:p>
          <a:p>
            <a:pPr marL="0" indent="0">
              <a:buNone/>
            </a:pPr>
            <a:r>
              <a:rPr lang="de-AT" sz="4400" dirty="0" smtClean="0"/>
              <a:t>    Zwei </a:t>
            </a:r>
            <a:r>
              <a:rPr lang="de-AT" sz="4400" dirty="0"/>
              <a:t>Theorien der Beugung</a:t>
            </a:r>
          </a:p>
        </p:txBody>
      </p:sp>
    </p:spTree>
    <p:extLst>
      <p:ext uri="{BB962C8B-B14F-4D97-AF65-F5344CB8AC3E}">
        <p14:creationId xmlns:p14="http://schemas.microsoft.com/office/powerpoint/2010/main" val="2909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… kommt der Schall um die Ecke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Spaltbreite 4 Wellenlängen</a:t>
            </a:r>
            <a:endParaRPr lang="de-AT" dirty="0"/>
          </a:p>
        </p:txBody>
      </p:sp>
      <p:pic>
        <p:nvPicPr>
          <p:cNvPr id="4" name="Grafik 3" descr="http://nibis.ni.schule.de/%7Eursula/Physik/SekII/Fotos/WellenwanneSpaltg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7312"/>
            <a:ext cx="374183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586099"/>
            <a:ext cx="886535" cy="6895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4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3491880" y="1099637"/>
            <a:ext cx="1470248" cy="2998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179513" y="548681"/>
            <a:ext cx="2369255" cy="3549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reihandform 9"/>
          <p:cNvSpPr/>
          <p:nvPr/>
        </p:nvSpPr>
        <p:spPr>
          <a:xfrm>
            <a:off x="27423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2700000">
            <a:off x="58346" y="31493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1664</a:t>
            </a:r>
            <a:r>
              <a:rPr lang="de-AT" sz="2000" dirty="0" smtClean="0">
                <a:solidFill>
                  <a:schemeClr val="tx2"/>
                </a:solidFill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</a:rPr>
              <a:t>Grimaldi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0" name="Picture 4" descr="File:Christiaan Huygens-paintin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13673" b="13533"/>
          <a:stretch/>
        </p:blipFill>
        <p:spPr bwMode="auto">
          <a:xfrm>
            <a:off x="1239301" y="743084"/>
            <a:ext cx="1146701" cy="1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245723" y="2464930"/>
            <a:ext cx="4755426" cy="1178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ihandform 39"/>
          <p:cNvSpPr/>
          <p:nvPr/>
        </p:nvSpPr>
        <p:spPr>
          <a:xfrm>
            <a:off x="1217951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 rot="2700000">
            <a:off x="1002063" y="31500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1690 Huygens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43" name="Freihandform 42"/>
          <p:cNvSpPr/>
          <p:nvPr/>
        </p:nvSpPr>
        <p:spPr>
          <a:xfrm>
            <a:off x="3540127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extfeld 43"/>
          <p:cNvSpPr txBox="1"/>
          <p:nvPr/>
        </p:nvSpPr>
        <p:spPr>
          <a:xfrm rot="2700000">
            <a:off x="3324239" y="31506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1808 Young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rancescomaria Grimald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6379" r="17218" b="33605"/>
          <a:stretch/>
        </p:blipFill>
        <p:spPr bwMode="auto">
          <a:xfrm>
            <a:off x="245723" y="1281403"/>
            <a:ext cx="954367" cy="11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de/9/9b/Young_Thomas_Dibner_collection_Smithsonian_SIL14-Y001-01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10226" r="20387" b="38049"/>
          <a:stretch/>
        </p:blipFill>
        <p:spPr bwMode="auto">
          <a:xfrm>
            <a:off x="3528731" y="1137080"/>
            <a:ext cx="943505" cy="13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 Zwei Theorien der Beugung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5576" y="414908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Theorie 1</a:t>
            </a:r>
            <a:endParaRPr lang="de-AT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490746" y="414908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Theorie 2</a:t>
            </a:r>
            <a:endParaRPr lang="de-AT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99592" y="4775654"/>
            <a:ext cx="4380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b</a:t>
            </a:r>
            <a:r>
              <a:rPr lang="de-AT" sz="2400" dirty="0" smtClean="0"/>
              <a:t>eide </a:t>
            </a:r>
            <a:r>
              <a:rPr lang="de-AT" sz="2400" dirty="0" err="1" smtClean="0"/>
              <a:t>sehr„grafisch</a:t>
            </a:r>
            <a:r>
              <a:rPr lang="de-AT" sz="2400" dirty="0" smtClean="0"/>
              <a:t>/geometrisch“</a:t>
            </a:r>
          </a:p>
          <a:p>
            <a:r>
              <a:rPr lang="de-AT" sz="2400" dirty="0" smtClean="0"/>
              <a:t>gehalten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0077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3491880" y="1099637"/>
            <a:ext cx="1470248" cy="2998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179513" y="548681"/>
            <a:ext cx="2369255" cy="3549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reihandform 9"/>
          <p:cNvSpPr/>
          <p:nvPr/>
        </p:nvSpPr>
        <p:spPr>
          <a:xfrm>
            <a:off x="27423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2700000">
            <a:off x="58346" y="31493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1664</a:t>
            </a:r>
            <a:r>
              <a:rPr lang="de-AT" sz="2000" dirty="0" smtClean="0">
                <a:solidFill>
                  <a:schemeClr val="tx2"/>
                </a:solidFill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</a:rPr>
              <a:t>Grimaldi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0" name="Picture 4" descr="File:Christiaan Huygens-paintin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13673" b="13533"/>
          <a:stretch/>
        </p:blipFill>
        <p:spPr bwMode="auto">
          <a:xfrm>
            <a:off x="1239301" y="743084"/>
            <a:ext cx="1146701" cy="1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245723" y="2464930"/>
            <a:ext cx="4755426" cy="1178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ihandform 39"/>
          <p:cNvSpPr/>
          <p:nvPr/>
        </p:nvSpPr>
        <p:spPr>
          <a:xfrm>
            <a:off x="1217951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 rot="2700000">
            <a:off x="1002063" y="31500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1690 Huygens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43" name="Freihandform 42"/>
          <p:cNvSpPr/>
          <p:nvPr/>
        </p:nvSpPr>
        <p:spPr>
          <a:xfrm>
            <a:off x="3540127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extfeld 43"/>
          <p:cNvSpPr txBox="1"/>
          <p:nvPr/>
        </p:nvSpPr>
        <p:spPr>
          <a:xfrm rot="2700000">
            <a:off x="3324239" y="31506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1808 Young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rancescomaria Grimald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6379" r="17218" b="33605"/>
          <a:stretch/>
        </p:blipFill>
        <p:spPr bwMode="auto">
          <a:xfrm>
            <a:off x="245723" y="1281403"/>
            <a:ext cx="954367" cy="11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de/9/9b/Young_Thomas_Dibner_collection_Smithsonian_SIL14-Y001-0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10226" r="20387" b="38049"/>
          <a:stretch/>
        </p:blipFill>
        <p:spPr bwMode="auto">
          <a:xfrm>
            <a:off x="3528731" y="1137080"/>
            <a:ext cx="943505" cy="13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 Zwei Theorien der Beugung</a:t>
            </a:r>
          </a:p>
        </p:txBody>
      </p:sp>
      <p:pic>
        <p:nvPicPr>
          <p:cNvPr id="14" name="Picture 30" descr="http://upload.wikimedia.org/wikipedia/commons/thumb/d/df/Alembert.jpg/220px-Alembe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31" y="1137079"/>
            <a:ext cx="104775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ihandform 14"/>
          <p:cNvSpPr/>
          <p:nvPr/>
        </p:nvSpPr>
        <p:spPr>
          <a:xfrm>
            <a:off x="2434474" y="158255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 rot="2700000">
            <a:off x="2218586" y="311710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1747 </a:t>
            </a:r>
            <a:r>
              <a:rPr lang="de-AT" sz="2000" dirty="0" err="1" smtClean="0">
                <a:solidFill>
                  <a:schemeClr val="tx2"/>
                </a:solidFill>
              </a:rPr>
              <a:t>D‘Alembert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55576" y="414908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Theorie 1</a:t>
            </a:r>
            <a:endParaRPr lang="de-AT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3490746" y="414908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Theorie 2</a:t>
            </a:r>
            <a:endParaRPr lang="de-AT" sz="2400" dirty="0"/>
          </a:p>
        </p:txBody>
      </p:sp>
      <p:sp>
        <p:nvSpPr>
          <p:cNvPr id="21" name="Textfeld 20"/>
          <p:cNvSpPr txBox="1"/>
          <p:nvPr/>
        </p:nvSpPr>
        <p:spPr>
          <a:xfrm rot="5400000">
            <a:off x="1958111" y="4661813"/>
            <a:ext cx="225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Wellengleichung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062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4400" dirty="0"/>
          </a:p>
          <a:p>
            <a:endParaRPr lang="de-AT" sz="4400" dirty="0" smtClean="0"/>
          </a:p>
          <a:p>
            <a:pPr marL="0" indent="0" algn="ctr">
              <a:buNone/>
            </a:pPr>
            <a:r>
              <a:rPr lang="de-AT" sz="4400" dirty="0" smtClean="0"/>
              <a:t>Theorie 1: 	Huygens - Prinzip</a:t>
            </a:r>
            <a:endParaRPr lang="de-AT" sz="4400" dirty="0"/>
          </a:p>
        </p:txBody>
      </p:sp>
    </p:spTree>
    <p:extLst>
      <p:ext uri="{BB962C8B-B14F-4D97-AF65-F5344CB8AC3E}">
        <p14:creationId xmlns:p14="http://schemas.microsoft.com/office/powerpoint/2010/main" val="15525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 smtClean="0"/>
              <a:t>Schallfeld einer Quelle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03773"/>
            <a:ext cx="4554065" cy="46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 smtClean="0"/>
              <a:t>Schallfeld einer Quelle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03773"/>
            <a:ext cx="4554065" cy="46096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4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 smtClean="0"/>
              <a:t>Schnitt durch Schallfeld einer Quelle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03773"/>
            <a:ext cx="4554065" cy="4609603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042939" y="4508575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042939" y="2183677"/>
            <a:ext cx="4554065" cy="231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500" dirty="0" smtClean="0">
                <a:solidFill>
                  <a:sysClr val="windowText" lastClr="000000"/>
                </a:solidFill>
              </a:rPr>
              <a:t>Schnitt</a:t>
            </a:r>
            <a:endParaRPr lang="de-AT" sz="115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/>
              <a:t>gedachte Quellpunkte transportieren </a:t>
            </a:r>
            <a:br>
              <a:rPr lang="de-AT" dirty="0"/>
            </a:br>
            <a:r>
              <a:rPr lang="de-AT" dirty="0"/>
              <a:t>Schall in Ausbreitungsrichtung </a:t>
            </a:r>
            <a:r>
              <a:rPr lang="de-AT" dirty="0" smtClean="0"/>
              <a:t>weiter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17785"/>
            <a:ext cx="4554065" cy="4595591"/>
          </a:xfrm>
          <a:prstGeom prst="rect">
            <a:avLst/>
          </a:prstGeom>
        </p:spPr>
      </p:pic>
      <p:cxnSp>
        <p:nvCxnSpPr>
          <p:cNvPr id="6" name="Gerade Verbindung 5"/>
          <p:cNvCxnSpPr>
            <a:stCxn id="5" idx="1"/>
            <a:endCxn id="5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042939" y="2183676"/>
            <a:ext cx="4554065" cy="2302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500" dirty="0" smtClean="0">
                <a:solidFill>
                  <a:sysClr val="windowText" lastClr="000000"/>
                </a:solidFill>
              </a:rPr>
              <a:t>Schnitt</a:t>
            </a:r>
            <a:endParaRPr lang="de-AT" sz="11500" dirty="0">
              <a:solidFill>
                <a:sysClr val="windowText" lastClr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051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2204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15"/>
          <p:cNvSpPr/>
          <p:nvPr/>
        </p:nvSpPr>
        <p:spPr>
          <a:xfrm>
            <a:off x="2356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/>
          <p:cNvSpPr/>
          <p:nvPr/>
        </p:nvSpPr>
        <p:spPr>
          <a:xfrm>
            <a:off x="2508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661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llipse 18"/>
          <p:cNvSpPr/>
          <p:nvPr/>
        </p:nvSpPr>
        <p:spPr>
          <a:xfrm>
            <a:off x="2813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/>
          <p:cNvSpPr/>
          <p:nvPr/>
        </p:nvSpPr>
        <p:spPr>
          <a:xfrm>
            <a:off x="2966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20"/>
          <p:cNvSpPr/>
          <p:nvPr/>
        </p:nvSpPr>
        <p:spPr>
          <a:xfrm>
            <a:off x="3118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llipse 21"/>
          <p:cNvSpPr/>
          <p:nvPr/>
        </p:nvSpPr>
        <p:spPr>
          <a:xfrm>
            <a:off x="3270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3423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3575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3728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/>
          <p:cNvSpPr/>
          <p:nvPr/>
        </p:nvSpPr>
        <p:spPr>
          <a:xfrm>
            <a:off x="3880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4032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4185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4337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4490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4642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4794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/>
          <p:nvPr/>
        </p:nvSpPr>
        <p:spPr>
          <a:xfrm>
            <a:off x="4947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/>
          <p:cNvSpPr/>
          <p:nvPr/>
        </p:nvSpPr>
        <p:spPr>
          <a:xfrm>
            <a:off x="5099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/>
          <p:cNvSpPr/>
          <p:nvPr/>
        </p:nvSpPr>
        <p:spPr>
          <a:xfrm>
            <a:off x="5252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/>
          <p:cNvSpPr/>
          <p:nvPr/>
        </p:nvSpPr>
        <p:spPr>
          <a:xfrm>
            <a:off x="5404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/>
          <p:cNvSpPr/>
          <p:nvPr/>
        </p:nvSpPr>
        <p:spPr>
          <a:xfrm>
            <a:off x="5556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Ellipse 37"/>
          <p:cNvSpPr/>
          <p:nvPr/>
        </p:nvSpPr>
        <p:spPr>
          <a:xfrm>
            <a:off x="5709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/>
          <p:cNvSpPr/>
          <p:nvPr/>
        </p:nvSpPr>
        <p:spPr>
          <a:xfrm>
            <a:off x="5861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Ellipse 39"/>
          <p:cNvSpPr/>
          <p:nvPr/>
        </p:nvSpPr>
        <p:spPr>
          <a:xfrm>
            <a:off x="6014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Ellipse 40"/>
          <p:cNvSpPr/>
          <p:nvPr/>
        </p:nvSpPr>
        <p:spPr>
          <a:xfrm>
            <a:off x="6166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Ellipse 41"/>
          <p:cNvSpPr/>
          <p:nvPr/>
        </p:nvSpPr>
        <p:spPr>
          <a:xfrm>
            <a:off x="6318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Ellipse 42"/>
          <p:cNvSpPr/>
          <p:nvPr/>
        </p:nvSpPr>
        <p:spPr>
          <a:xfrm>
            <a:off x="6471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4" name="Grafik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Grafik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Grafik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327" y="4309703"/>
            <a:ext cx="2210890" cy="5595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81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/>
              <a:t>gedachte Quellpunkte transportieren </a:t>
            </a:r>
            <a:br>
              <a:rPr lang="de-AT" dirty="0"/>
            </a:br>
            <a:r>
              <a:rPr lang="de-AT" dirty="0"/>
              <a:t>Schall in Ausbreitungsrichtung weiter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17785"/>
            <a:ext cx="4554065" cy="4595591"/>
          </a:xfrm>
          <a:prstGeom prst="rect">
            <a:avLst/>
          </a:prstGeom>
        </p:spPr>
      </p:pic>
      <p:cxnSp>
        <p:nvCxnSpPr>
          <p:cNvPr id="6" name="Gerade Verbindung 5"/>
          <p:cNvCxnSpPr>
            <a:stCxn id="5" idx="1"/>
            <a:endCxn id="5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051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2204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2356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2508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2661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2813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15"/>
          <p:cNvSpPr/>
          <p:nvPr/>
        </p:nvSpPr>
        <p:spPr>
          <a:xfrm>
            <a:off x="2966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/>
          <p:cNvSpPr/>
          <p:nvPr/>
        </p:nvSpPr>
        <p:spPr>
          <a:xfrm>
            <a:off x="3118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3270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llipse 18"/>
          <p:cNvSpPr/>
          <p:nvPr/>
        </p:nvSpPr>
        <p:spPr>
          <a:xfrm>
            <a:off x="3423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/>
          <p:cNvSpPr/>
          <p:nvPr/>
        </p:nvSpPr>
        <p:spPr>
          <a:xfrm>
            <a:off x="3575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20"/>
          <p:cNvSpPr/>
          <p:nvPr/>
        </p:nvSpPr>
        <p:spPr>
          <a:xfrm>
            <a:off x="3728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llipse 21"/>
          <p:cNvSpPr/>
          <p:nvPr/>
        </p:nvSpPr>
        <p:spPr>
          <a:xfrm>
            <a:off x="3880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4032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4185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4337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/>
          <p:cNvSpPr/>
          <p:nvPr/>
        </p:nvSpPr>
        <p:spPr>
          <a:xfrm>
            <a:off x="4490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4642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4794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4947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5099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5252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5404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/>
          <p:nvPr/>
        </p:nvSpPr>
        <p:spPr>
          <a:xfrm>
            <a:off x="5556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/>
          <p:cNvSpPr/>
          <p:nvPr/>
        </p:nvSpPr>
        <p:spPr>
          <a:xfrm>
            <a:off x="5709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/>
          <p:cNvSpPr/>
          <p:nvPr/>
        </p:nvSpPr>
        <p:spPr>
          <a:xfrm>
            <a:off x="5861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/>
          <p:cNvSpPr/>
          <p:nvPr/>
        </p:nvSpPr>
        <p:spPr>
          <a:xfrm>
            <a:off x="6014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/>
          <p:cNvSpPr/>
          <p:nvPr/>
        </p:nvSpPr>
        <p:spPr>
          <a:xfrm>
            <a:off x="6166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Ellipse 37"/>
          <p:cNvSpPr/>
          <p:nvPr/>
        </p:nvSpPr>
        <p:spPr>
          <a:xfrm>
            <a:off x="6318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/>
          <p:cNvSpPr/>
          <p:nvPr/>
        </p:nvSpPr>
        <p:spPr>
          <a:xfrm>
            <a:off x="6471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0" name="Grafik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Grafik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Grafik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327" y="4309703"/>
            <a:ext cx="2210890" cy="5595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08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/>
              <a:t>gedachte Quellpunkte transportieren </a:t>
            </a:r>
            <a:br>
              <a:rPr lang="de-AT" dirty="0"/>
            </a:br>
            <a:r>
              <a:rPr lang="de-AT" dirty="0"/>
              <a:t>Schall in Ausbreitungsrichtung </a:t>
            </a:r>
            <a:r>
              <a:rPr lang="de-AT" dirty="0" smtClean="0"/>
              <a:t>weiter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17785"/>
            <a:ext cx="4554065" cy="4595591"/>
          </a:xfrm>
          <a:prstGeom prst="rect">
            <a:avLst/>
          </a:prstGeom>
        </p:spPr>
      </p:pic>
      <p:cxnSp>
        <p:nvCxnSpPr>
          <p:cNvPr id="6" name="Gerade Verbindung 5"/>
          <p:cNvCxnSpPr>
            <a:stCxn id="5" idx="1"/>
            <a:endCxn id="5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042939" y="2183676"/>
            <a:ext cx="4554065" cy="2302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500" dirty="0" smtClean="0">
                <a:solidFill>
                  <a:sysClr val="windowText" lastClr="000000"/>
                </a:solidFill>
              </a:rPr>
              <a:t>Schnitt</a:t>
            </a:r>
            <a:endParaRPr lang="de-AT" sz="11500" dirty="0">
              <a:solidFill>
                <a:sysClr val="windowText" lastClr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051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2204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15"/>
          <p:cNvSpPr/>
          <p:nvPr/>
        </p:nvSpPr>
        <p:spPr>
          <a:xfrm>
            <a:off x="2356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/>
          <p:cNvSpPr/>
          <p:nvPr/>
        </p:nvSpPr>
        <p:spPr>
          <a:xfrm>
            <a:off x="2508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661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llipse 18"/>
          <p:cNvSpPr/>
          <p:nvPr/>
        </p:nvSpPr>
        <p:spPr>
          <a:xfrm>
            <a:off x="2813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/>
          <p:cNvSpPr/>
          <p:nvPr/>
        </p:nvSpPr>
        <p:spPr>
          <a:xfrm>
            <a:off x="2966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20"/>
          <p:cNvSpPr/>
          <p:nvPr/>
        </p:nvSpPr>
        <p:spPr>
          <a:xfrm>
            <a:off x="3118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llipse 21"/>
          <p:cNvSpPr/>
          <p:nvPr/>
        </p:nvSpPr>
        <p:spPr>
          <a:xfrm>
            <a:off x="3270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3423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3575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3728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/>
          <p:cNvSpPr/>
          <p:nvPr/>
        </p:nvSpPr>
        <p:spPr>
          <a:xfrm>
            <a:off x="3880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4032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4185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4337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4490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4642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4794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/>
          <p:nvPr/>
        </p:nvSpPr>
        <p:spPr>
          <a:xfrm>
            <a:off x="4947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/>
          <p:cNvSpPr/>
          <p:nvPr/>
        </p:nvSpPr>
        <p:spPr>
          <a:xfrm>
            <a:off x="5099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/>
          <p:cNvSpPr/>
          <p:nvPr/>
        </p:nvSpPr>
        <p:spPr>
          <a:xfrm>
            <a:off x="5252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/>
          <p:cNvSpPr/>
          <p:nvPr/>
        </p:nvSpPr>
        <p:spPr>
          <a:xfrm>
            <a:off x="5404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/>
          <p:cNvSpPr/>
          <p:nvPr/>
        </p:nvSpPr>
        <p:spPr>
          <a:xfrm>
            <a:off x="5556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Ellipse 37"/>
          <p:cNvSpPr/>
          <p:nvPr/>
        </p:nvSpPr>
        <p:spPr>
          <a:xfrm>
            <a:off x="5709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/>
          <p:cNvSpPr/>
          <p:nvPr/>
        </p:nvSpPr>
        <p:spPr>
          <a:xfrm>
            <a:off x="58617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Ellipse 39"/>
          <p:cNvSpPr/>
          <p:nvPr/>
        </p:nvSpPr>
        <p:spPr>
          <a:xfrm>
            <a:off x="60141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Ellipse 40"/>
          <p:cNvSpPr/>
          <p:nvPr/>
        </p:nvSpPr>
        <p:spPr>
          <a:xfrm>
            <a:off x="61665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Ellipse 41"/>
          <p:cNvSpPr/>
          <p:nvPr/>
        </p:nvSpPr>
        <p:spPr>
          <a:xfrm>
            <a:off x="63189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Ellipse 42"/>
          <p:cNvSpPr/>
          <p:nvPr/>
        </p:nvSpPr>
        <p:spPr>
          <a:xfrm>
            <a:off x="647132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4" name="Grafik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Grafik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Grafik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327" y="4309703"/>
            <a:ext cx="2210890" cy="5595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/>
              <a:t>gedachte Quellpunkte transportieren </a:t>
            </a:r>
            <a:br>
              <a:rPr lang="de-AT" dirty="0"/>
            </a:br>
            <a:r>
              <a:rPr lang="de-AT" dirty="0"/>
              <a:t>Schall in Ausbreitungsrichtung </a:t>
            </a:r>
            <a:r>
              <a:rPr lang="de-AT" dirty="0" smtClean="0"/>
              <a:t>weiter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02" y="2217785"/>
            <a:ext cx="4553939" cy="45955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327" y="4309703"/>
            <a:ext cx="2210890" cy="5595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hteck 15"/>
          <p:cNvSpPr/>
          <p:nvPr/>
        </p:nvSpPr>
        <p:spPr>
          <a:xfrm>
            <a:off x="2042939" y="2183676"/>
            <a:ext cx="4554065" cy="2302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500" dirty="0" smtClean="0">
                <a:solidFill>
                  <a:sysClr val="windowText" lastClr="000000"/>
                </a:solidFill>
              </a:rPr>
              <a:t>Schnitt</a:t>
            </a:r>
            <a:endParaRPr lang="de-AT" sz="115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Gerade Verbindung 5"/>
          <p:cNvCxnSpPr>
            <a:stCxn id="5" idx="1"/>
            <a:endCxn id="5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40634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42158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43682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45206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2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… kommt der Schall um die Ecke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Spaltbreite 1 Wellenlänge</a:t>
            </a:r>
            <a:endParaRPr lang="de-AT" dirty="0"/>
          </a:p>
        </p:txBody>
      </p:sp>
      <p:pic>
        <p:nvPicPr>
          <p:cNvPr id="4" name="Grafik 3" descr="http://nibis.ni.schule.de/%7Eursula/Physik/SekII/Fotos/WellenwanneSpalt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7312"/>
            <a:ext cx="4087167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586099"/>
            <a:ext cx="886535" cy="6895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4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Huygens-Prinzip (Theorie 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e-AT" dirty="0"/>
              <a:t>gedachte Quellpunkte transportieren </a:t>
            </a:r>
            <a:br>
              <a:rPr lang="de-AT" dirty="0"/>
            </a:br>
            <a:r>
              <a:rPr lang="de-AT" dirty="0"/>
              <a:t>Schall in Ausbreitungsrichtung </a:t>
            </a:r>
            <a:r>
              <a:rPr lang="de-AT" dirty="0" smtClean="0"/>
              <a:t>weiter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02" y="2217785"/>
            <a:ext cx="4553939" cy="4595591"/>
          </a:xfrm>
          <a:prstGeom prst="rect">
            <a:avLst/>
          </a:prstGeom>
        </p:spPr>
      </p:pic>
      <p:cxnSp>
        <p:nvCxnSpPr>
          <p:cNvPr id="6" name="Gerade Verbindung 5"/>
          <p:cNvCxnSpPr>
            <a:stCxn id="5" idx="1"/>
            <a:endCxn id="5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042939" y="2217785"/>
            <a:ext cx="4554065" cy="228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500" dirty="0">
              <a:solidFill>
                <a:sysClr val="windowText" lastClr="00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0634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42158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43682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45206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1325546" y="293407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Beugung wird durch Quellpunkte an</a:t>
            </a:r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der Schnittfläche mitberücksichtigt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223" y="1196752"/>
            <a:ext cx="1702714" cy="583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916832"/>
            <a:ext cx="788333" cy="5336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327" y="4309703"/>
            <a:ext cx="2210890" cy="5595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7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4400" dirty="0"/>
          </a:p>
          <a:p>
            <a:endParaRPr lang="de-AT" sz="4400" dirty="0" smtClean="0"/>
          </a:p>
          <a:p>
            <a:pPr marL="0" indent="0" algn="ctr">
              <a:buNone/>
            </a:pPr>
            <a:r>
              <a:rPr lang="de-AT" sz="4400" dirty="0" smtClean="0"/>
              <a:t>Theorie 2: 	Beugung nach Young</a:t>
            </a:r>
            <a:endParaRPr lang="de-AT" sz="4400" dirty="0"/>
          </a:p>
        </p:txBody>
      </p:sp>
    </p:spTree>
    <p:extLst>
      <p:ext uri="{BB962C8B-B14F-4D97-AF65-F5344CB8AC3E}">
        <p14:creationId xmlns:p14="http://schemas.microsoft.com/office/powerpoint/2010/main" val="18731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Beugung nach Young (Theorie 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AT" sz="3000" dirty="0" smtClean="0"/>
              <a:t>Geometrischer Anteil: Direktfeld ein/aus</a:t>
            </a:r>
            <a:endParaRPr lang="de-AT" sz="3000" dirty="0"/>
          </a:p>
        </p:txBody>
      </p:sp>
      <p:sp>
        <p:nvSpPr>
          <p:cNvPr id="9" name="Freihandform 8"/>
          <p:cNvSpPr/>
          <p:nvPr/>
        </p:nvSpPr>
        <p:spPr>
          <a:xfrm>
            <a:off x="2362200" y="4003928"/>
            <a:ext cx="4084320" cy="2545080"/>
          </a:xfrm>
          <a:custGeom>
            <a:avLst/>
            <a:gdLst>
              <a:gd name="connsiteX0" fmla="*/ 2026920 w 4084320"/>
              <a:gd name="connsiteY0" fmla="*/ 0 h 2910840"/>
              <a:gd name="connsiteX1" fmla="*/ 45720 w 4084320"/>
              <a:gd name="connsiteY1" fmla="*/ 685800 h 2910840"/>
              <a:gd name="connsiteX2" fmla="*/ 0 w 4084320"/>
              <a:gd name="connsiteY2" fmla="*/ 2910840 h 2910840"/>
              <a:gd name="connsiteX3" fmla="*/ 4084320 w 4084320"/>
              <a:gd name="connsiteY3" fmla="*/ 2712720 h 2910840"/>
              <a:gd name="connsiteX4" fmla="*/ 3901440 w 4084320"/>
              <a:gd name="connsiteY4" fmla="*/ 624840 h 2910840"/>
              <a:gd name="connsiteX5" fmla="*/ 2026920 w 4084320"/>
              <a:gd name="connsiteY5" fmla="*/ 0 h 2910840"/>
              <a:gd name="connsiteX0" fmla="*/ 899160 w 4084320"/>
              <a:gd name="connsiteY0" fmla="*/ 0 h 2529840"/>
              <a:gd name="connsiteX1" fmla="*/ 45720 w 4084320"/>
              <a:gd name="connsiteY1" fmla="*/ 304800 h 2529840"/>
              <a:gd name="connsiteX2" fmla="*/ 0 w 4084320"/>
              <a:gd name="connsiteY2" fmla="*/ 2529840 h 2529840"/>
              <a:gd name="connsiteX3" fmla="*/ 4084320 w 4084320"/>
              <a:gd name="connsiteY3" fmla="*/ 2331720 h 2529840"/>
              <a:gd name="connsiteX4" fmla="*/ 3901440 w 4084320"/>
              <a:gd name="connsiteY4" fmla="*/ 243840 h 2529840"/>
              <a:gd name="connsiteX5" fmla="*/ 899160 w 4084320"/>
              <a:gd name="connsiteY5" fmla="*/ 0 h 2529840"/>
              <a:gd name="connsiteX0" fmla="*/ 899160 w 4084320"/>
              <a:gd name="connsiteY0" fmla="*/ 15240 h 2545080"/>
              <a:gd name="connsiteX1" fmla="*/ 45720 w 4084320"/>
              <a:gd name="connsiteY1" fmla="*/ 32004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048000 w 4084320"/>
              <a:gd name="connsiteY5" fmla="*/ 0 h 2545080"/>
              <a:gd name="connsiteX6" fmla="*/ 899160 w 4084320"/>
              <a:gd name="connsiteY6" fmla="*/ 15240 h 25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320" h="2545080">
                <a:moveTo>
                  <a:pt x="899160" y="15240"/>
                </a:moveTo>
                <a:lnTo>
                  <a:pt x="15240" y="274320"/>
                </a:lnTo>
                <a:lnTo>
                  <a:pt x="0" y="2545080"/>
                </a:lnTo>
                <a:lnTo>
                  <a:pt x="4084320" y="2346960"/>
                </a:lnTo>
                <a:lnTo>
                  <a:pt x="4008120" y="274320"/>
                </a:lnTo>
                <a:cubicBezTo>
                  <a:pt x="3688080" y="248920"/>
                  <a:pt x="3368040" y="25400"/>
                  <a:pt x="3048000" y="0"/>
                </a:cubicBezTo>
                <a:lnTo>
                  <a:pt x="899160" y="15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75781"/>
            <a:ext cx="4554065" cy="4609603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2042939" y="4587589"/>
            <a:ext cx="14622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029200" y="4581128"/>
            <a:ext cx="1559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Beugung nach Young (Theorie 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AT" sz="3000" dirty="0" smtClean="0"/>
              <a:t>Geometrischer Anteil: Direktfeld ein/aus</a:t>
            </a:r>
            <a:endParaRPr lang="de-AT" sz="3000" dirty="0"/>
          </a:p>
        </p:txBody>
      </p:sp>
      <p:sp>
        <p:nvSpPr>
          <p:cNvPr id="9" name="Freihandform 8"/>
          <p:cNvSpPr/>
          <p:nvPr/>
        </p:nvSpPr>
        <p:spPr>
          <a:xfrm>
            <a:off x="2362200" y="4003928"/>
            <a:ext cx="4084320" cy="2545080"/>
          </a:xfrm>
          <a:custGeom>
            <a:avLst/>
            <a:gdLst>
              <a:gd name="connsiteX0" fmla="*/ 2026920 w 4084320"/>
              <a:gd name="connsiteY0" fmla="*/ 0 h 2910840"/>
              <a:gd name="connsiteX1" fmla="*/ 45720 w 4084320"/>
              <a:gd name="connsiteY1" fmla="*/ 685800 h 2910840"/>
              <a:gd name="connsiteX2" fmla="*/ 0 w 4084320"/>
              <a:gd name="connsiteY2" fmla="*/ 2910840 h 2910840"/>
              <a:gd name="connsiteX3" fmla="*/ 4084320 w 4084320"/>
              <a:gd name="connsiteY3" fmla="*/ 2712720 h 2910840"/>
              <a:gd name="connsiteX4" fmla="*/ 3901440 w 4084320"/>
              <a:gd name="connsiteY4" fmla="*/ 624840 h 2910840"/>
              <a:gd name="connsiteX5" fmla="*/ 2026920 w 4084320"/>
              <a:gd name="connsiteY5" fmla="*/ 0 h 2910840"/>
              <a:gd name="connsiteX0" fmla="*/ 899160 w 4084320"/>
              <a:gd name="connsiteY0" fmla="*/ 0 h 2529840"/>
              <a:gd name="connsiteX1" fmla="*/ 45720 w 4084320"/>
              <a:gd name="connsiteY1" fmla="*/ 304800 h 2529840"/>
              <a:gd name="connsiteX2" fmla="*/ 0 w 4084320"/>
              <a:gd name="connsiteY2" fmla="*/ 2529840 h 2529840"/>
              <a:gd name="connsiteX3" fmla="*/ 4084320 w 4084320"/>
              <a:gd name="connsiteY3" fmla="*/ 2331720 h 2529840"/>
              <a:gd name="connsiteX4" fmla="*/ 3901440 w 4084320"/>
              <a:gd name="connsiteY4" fmla="*/ 243840 h 2529840"/>
              <a:gd name="connsiteX5" fmla="*/ 899160 w 4084320"/>
              <a:gd name="connsiteY5" fmla="*/ 0 h 2529840"/>
              <a:gd name="connsiteX0" fmla="*/ 899160 w 4084320"/>
              <a:gd name="connsiteY0" fmla="*/ 15240 h 2545080"/>
              <a:gd name="connsiteX1" fmla="*/ 45720 w 4084320"/>
              <a:gd name="connsiteY1" fmla="*/ 32004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048000 w 4084320"/>
              <a:gd name="connsiteY5" fmla="*/ 0 h 2545080"/>
              <a:gd name="connsiteX6" fmla="*/ 899160 w 4084320"/>
              <a:gd name="connsiteY6" fmla="*/ 15240 h 25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320" h="2545080">
                <a:moveTo>
                  <a:pt x="899160" y="15240"/>
                </a:moveTo>
                <a:lnTo>
                  <a:pt x="15240" y="274320"/>
                </a:lnTo>
                <a:lnTo>
                  <a:pt x="0" y="2545080"/>
                </a:lnTo>
                <a:lnTo>
                  <a:pt x="4084320" y="2346960"/>
                </a:lnTo>
                <a:lnTo>
                  <a:pt x="4008120" y="274320"/>
                </a:lnTo>
                <a:cubicBezTo>
                  <a:pt x="3688080" y="248920"/>
                  <a:pt x="3368040" y="25400"/>
                  <a:pt x="3048000" y="0"/>
                </a:cubicBezTo>
                <a:lnTo>
                  <a:pt x="899160" y="15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75781"/>
            <a:ext cx="4554065" cy="4609603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2042939" y="4587589"/>
            <a:ext cx="14622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029200" y="4581128"/>
            <a:ext cx="1559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2627784" y="2420888"/>
            <a:ext cx="1692187" cy="4680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19971" y="2420888"/>
            <a:ext cx="1547781" cy="4680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Beugung nach Young (Theorie 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AT" sz="3000" dirty="0" smtClean="0"/>
              <a:t>Geometrischer Anteil: Direktfeld ein/aus</a:t>
            </a:r>
            <a:endParaRPr lang="de-AT" sz="3000" dirty="0"/>
          </a:p>
        </p:txBody>
      </p:sp>
      <p:sp>
        <p:nvSpPr>
          <p:cNvPr id="9" name="Freihandform 8"/>
          <p:cNvSpPr/>
          <p:nvPr/>
        </p:nvSpPr>
        <p:spPr>
          <a:xfrm>
            <a:off x="2362200" y="4003928"/>
            <a:ext cx="4084320" cy="2545080"/>
          </a:xfrm>
          <a:custGeom>
            <a:avLst/>
            <a:gdLst>
              <a:gd name="connsiteX0" fmla="*/ 2026920 w 4084320"/>
              <a:gd name="connsiteY0" fmla="*/ 0 h 2910840"/>
              <a:gd name="connsiteX1" fmla="*/ 45720 w 4084320"/>
              <a:gd name="connsiteY1" fmla="*/ 685800 h 2910840"/>
              <a:gd name="connsiteX2" fmla="*/ 0 w 4084320"/>
              <a:gd name="connsiteY2" fmla="*/ 2910840 h 2910840"/>
              <a:gd name="connsiteX3" fmla="*/ 4084320 w 4084320"/>
              <a:gd name="connsiteY3" fmla="*/ 2712720 h 2910840"/>
              <a:gd name="connsiteX4" fmla="*/ 3901440 w 4084320"/>
              <a:gd name="connsiteY4" fmla="*/ 624840 h 2910840"/>
              <a:gd name="connsiteX5" fmla="*/ 2026920 w 4084320"/>
              <a:gd name="connsiteY5" fmla="*/ 0 h 2910840"/>
              <a:gd name="connsiteX0" fmla="*/ 899160 w 4084320"/>
              <a:gd name="connsiteY0" fmla="*/ 0 h 2529840"/>
              <a:gd name="connsiteX1" fmla="*/ 45720 w 4084320"/>
              <a:gd name="connsiteY1" fmla="*/ 304800 h 2529840"/>
              <a:gd name="connsiteX2" fmla="*/ 0 w 4084320"/>
              <a:gd name="connsiteY2" fmla="*/ 2529840 h 2529840"/>
              <a:gd name="connsiteX3" fmla="*/ 4084320 w 4084320"/>
              <a:gd name="connsiteY3" fmla="*/ 2331720 h 2529840"/>
              <a:gd name="connsiteX4" fmla="*/ 3901440 w 4084320"/>
              <a:gd name="connsiteY4" fmla="*/ 243840 h 2529840"/>
              <a:gd name="connsiteX5" fmla="*/ 899160 w 4084320"/>
              <a:gd name="connsiteY5" fmla="*/ 0 h 2529840"/>
              <a:gd name="connsiteX0" fmla="*/ 899160 w 4084320"/>
              <a:gd name="connsiteY0" fmla="*/ 15240 h 2545080"/>
              <a:gd name="connsiteX1" fmla="*/ 45720 w 4084320"/>
              <a:gd name="connsiteY1" fmla="*/ 32004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048000 w 4084320"/>
              <a:gd name="connsiteY5" fmla="*/ 0 h 2545080"/>
              <a:gd name="connsiteX6" fmla="*/ 899160 w 4084320"/>
              <a:gd name="connsiteY6" fmla="*/ 15240 h 25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320" h="2545080">
                <a:moveTo>
                  <a:pt x="899160" y="15240"/>
                </a:moveTo>
                <a:lnTo>
                  <a:pt x="15240" y="274320"/>
                </a:lnTo>
                <a:lnTo>
                  <a:pt x="0" y="2545080"/>
                </a:lnTo>
                <a:lnTo>
                  <a:pt x="4084320" y="2346960"/>
                </a:lnTo>
                <a:lnTo>
                  <a:pt x="4008120" y="274320"/>
                </a:lnTo>
                <a:cubicBezTo>
                  <a:pt x="3688080" y="248920"/>
                  <a:pt x="3368040" y="25400"/>
                  <a:pt x="3048000" y="0"/>
                </a:cubicBezTo>
                <a:lnTo>
                  <a:pt x="899160" y="15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75781"/>
            <a:ext cx="4554065" cy="4609603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2042939" y="4587589"/>
            <a:ext cx="14622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29200" y="4581128"/>
            <a:ext cx="1559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1905000" y="4626848"/>
            <a:ext cx="1584960" cy="2240280"/>
          </a:xfrm>
          <a:custGeom>
            <a:avLst/>
            <a:gdLst>
              <a:gd name="connsiteX0" fmla="*/ 76200 w 1584960"/>
              <a:gd name="connsiteY0" fmla="*/ 0 h 2240280"/>
              <a:gd name="connsiteX1" fmla="*/ 1584960 w 1584960"/>
              <a:gd name="connsiteY1" fmla="*/ 0 h 2240280"/>
              <a:gd name="connsiteX2" fmla="*/ 792480 w 1584960"/>
              <a:gd name="connsiteY2" fmla="*/ 2240280 h 2240280"/>
              <a:gd name="connsiteX3" fmla="*/ 30480 w 1584960"/>
              <a:gd name="connsiteY3" fmla="*/ 2209800 h 2240280"/>
              <a:gd name="connsiteX4" fmla="*/ 0 w 1584960"/>
              <a:gd name="connsiteY4" fmla="*/ 7620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0" h="2240280">
                <a:moveTo>
                  <a:pt x="76200" y="0"/>
                </a:moveTo>
                <a:lnTo>
                  <a:pt x="1584960" y="0"/>
                </a:lnTo>
                <a:lnTo>
                  <a:pt x="792480" y="2240280"/>
                </a:lnTo>
                <a:lnTo>
                  <a:pt x="30480" y="2209800"/>
                </a:lnTo>
                <a:lnTo>
                  <a:pt x="0" y="762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Freihandform 22"/>
          <p:cNvSpPr/>
          <p:nvPr/>
        </p:nvSpPr>
        <p:spPr>
          <a:xfrm flipH="1">
            <a:off x="5060032" y="4629864"/>
            <a:ext cx="1584960" cy="2240280"/>
          </a:xfrm>
          <a:custGeom>
            <a:avLst/>
            <a:gdLst>
              <a:gd name="connsiteX0" fmla="*/ 76200 w 1584960"/>
              <a:gd name="connsiteY0" fmla="*/ 0 h 2240280"/>
              <a:gd name="connsiteX1" fmla="*/ 1584960 w 1584960"/>
              <a:gd name="connsiteY1" fmla="*/ 0 h 2240280"/>
              <a:gd name="connsiteX2" fmla="*/ 792480 w 1584960"/>
              <a:gd name="connsiteY2" fmla="*/ 2240280 h 2240280"/>
              <a:gd name="connsiteX3" fmla="*/ 30480 w 1584960"/>
              <a:gd name="connsiteY3" fmla="*/ 2209800 h 2240280"/>
              <a:gd name="connsiteX4" fmla="*/ 0 w 1584960"/>
              <a:gd name="connsiteY4" fmla="*/ 7620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0" h="2240280">
                <a:moveTo>
                  <a:pt x="76200" y="0"/>
                </a:moveTo>
                <a:lnTo>
                  <a:pt x="1584960" y="0"/>
                </a:lnTo>
                <a:lnTo>
                  <a:pt x="792480" y="2240280"/>
                </a:lnTo>
                <a:lnTo>
                  <a:pt x="30480" y="2209800"/>
                </a:lnTo>
                <a:lnTo>
                  <a:pt x="0" y="762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2627784" y="2420888"/>
            <a:ext cx="1692187" cy="4680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319971" y="2420888"/>
            <a:ext cx="1547781" cy="4680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779912" y="4725144"/>
            <a:ext cx="105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bg1"/>
                </a:solidFill>
              </a:rPr>
              <a:t>„Licht“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835696" y="4653136"/>
            <a:ext cx="15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„Schatten“</a:t>
            </a:r>
            <a:endParaRPr lang="de-AT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33980" y="4653136"/>
            <a:ext cx="15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„Schatten“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4185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Beugung nach Young (Theorie 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AT" sz="3000" dirty="0" smtClean="0"/>
              <a:t>Geometrischer Anteil: Direktfeld ein/aus</a:t>
            </a:r>
          </a:p>
          <a:p>
            <a:r>
              <a:rPr lang="de-AT" sz="3000" dirty="0" smtClean="0"/>
              <a:t>Beugung wird von Quellpunkten </a:t>
            </a:r>
            <a:r>
              <a:rPr lang="de-AT" sz="3000" dirty="0"/>
              <a:t>an </a:t>
            </a:r>
            <a:r>
              <a:rPr lang="de-AT" sz="3000" dirty="0" smtClean="0"/>
              <a:t>Kante erzeugt</a:t>
            </a:r>
            <a:endParaRPr lang="de-AT" sz="3000" dirty="0"/>
          </a:p>
          <a:p>
            <a:endParaRPr lang="de-AT" sz="3000" dirty="0"/>
          </a:p>
        </p:txBody>
      </p:sp>
      <p:sp>
        <p:nvSpPr>
          <p:cNvPr id="9" name="Freihandform 8"/>
          <p:cNvSpPr/>
          <p:nvPr/>
        </p:nvSpPr>
        <p:spPr>
          <a:xfrm>
            <a:off x="2362200" y="4003928"/>
            <a:ext cx="4084320" cy="2545080"/>
          </a:xfrm>
          <a:custGeom>
            <a:avLst/>
            <a:gdLst>
              <a:gd name="connsiteX0" fmla="*/ 2026920 w 4084320"/>
              <a:gd name="connsiteY0" fmla="*/ 0 h 2910840"/>
              <a:gd name="connsiteX1" fmla="*/ 45720 w 4084320"/>
              <a:gd name="connsiteY1" fmla="*/ 685800 h 2910840"/>
              <a:gd name="connsiteX2" fmla="*/ 0 w 4084320"/>
              <a:gd name="connsiteY2" fmla="*/ 2910840 h 2910840"/>
              <a:gd name="connsiteX3" fmla="*/ 4084320 w 4084320"/>
              <a:gd name="connsiteY3" fmla="*/ 2712720 h 2910840"/>
              <a:gd name="connsiteX4" fmla="*/ 3901440 w 4084320"/>
              <a:gd name="connsiteY4" fmla="*/ 624840 h 2910840"/>
              <a:gd name="connsiteX5" fmla="*/ 2026920 w 4084320"/>
              <a:gd name="connsiteY5" fmla="*/ 0 h 2910840"/>
              <a:gd name="connsiteX0" fmla="*/ 899160 w 4084320"/>
              <a:gd name="connsiteY0" fmla="*/ 0 h 2529840"/>
              <a:gd name="connsiteX1" fmla="*/ 45720 w 4084320"/>
              <a:gd name="connsiteY1" fmla="*/ 304800 h 2529840"/>
              <a:gd name="connsiteX2" fmla="*/ 0 w 4084320"/>
              <a:gd name="connsiteY2" fmla="*/ 2529840 h 2529840"/>
              <a:gd name="connsiteX3" fmla="*/ 4084320 w 4084320"/>
              <a:gd name="connsiteY3" fmla="*/ 2331720 h 2529840"/>
              <a:gd name="connsiteX4" fmla="*/ 3901440 w 4084320"/>
              <a:gd name="connsiteY4" fmla="*/ 243840 h 2529840"/>
              <a:gd name="connsiteX5" fmla="*/ 899160 w 4084320"/>
              <a:gd name="connsiteY5" fmla="*/ 0 h 2529840"/>
              <a:gd name="connsiteX0" fmla="*/ 899160 w 4084320"/>
              <a:gd name="connsiteY0" fmla="*/ 15240 h 2545080"/>
              <a:gd name="connsiteX1" fmla="*/ 45720 w 4084320"/>
              <a:gd name="connsiteY1" fmla="*/ 32004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3901440 w 4084320"/>
              <a:gd name="connsiteY4" fmla="*/ 25908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154680 w 4084320"/>
              <a:gd name="connsiteY5" fmla="*/ 0 h 2545080"/>
              <a:gd name="connsiteX6" fmla="*/ 899160 w 4084320"/>
              <a:gd name="connsiteY6" fmla="*/ 15240 h 2545080"/>
              <a:gd name="connsiteX0" fmla="*/ 899160 w 4084320"/>
              <a:gd name="connsiteY0" fmla="*/ 15240 h 2545080"/>
              <a:gd name="connsiteX1" fmla="*/ 15240 w 4084320"/>
              <a:gd name="connsiteY1" fmla="*/ 274320 h 2545080"/>
              <a:gd name="connsiteX2" fmla="*/ 0 w 4084320"/>
              <a:gd name="connsiteY2" fmla="*/ 2545080 h 2545080"/>
              <a:gd name="connsiteX3" fmla="*/ 4084320 w 4084320"/>
              <a:gd name="connsiteY3" fmla="*/ 2346960 h 2545080"/>
              <a:gd name="connsiteX4" fmla="*/ 4008120 w 4084320"/>
              <a:gd name="connsiteY4" fmla="*/ 274320 h 2545080"/>
              <a:gd name="connsiteX5" fmla="*/ 3048000 w 4084320"/>
              <a:gd name="connsiteY5" fmla="*/ 0 h 2545080"/>
              <a:gd name="connsiteX6" fmla="*/ 899160 w 4084320"/>
              <a:gd name="connsiteY6" fmla="*/ 15240 h 25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320" h="2545080">
                <a:moveTo>
                  <a:pt x="899160" y="15240"/>
                </a:moveTo>
                <a:lnTo>
                  <a:pt x="15240" y="274320"/>
                </a:lnTo>
                <a:lnTo>
                  <a:pt x="0" y="2545080"/>
                </a:lnTo>
                <a:lnTo>
                  <a:pt x="4084320" y="2346960"/>
                </a:lnTo>
                <a:lnTo>
                  <a:pt x="4008120" y="274320"/>
                </a:lnTo>
                <a:cubicBezTo>
                  <a:pt x="3688080" y="248920"/>
                  <a:pt x="3368040" y="25400"/>
                  <a:pt x="3048000" y="0"/>
                </a:cubicBezTo>
                <a:lnTo>
                  <a:pt x="899160" y="15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9" y="2275781"/>
            <a:ext cx="4554065" cy="4609603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2042939" y="4587589"/>
            <a:ext cx="14622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29200" y="4581128"/>
            <a:ext cx="1559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1905000" y="4626848"/>
            <a:ext cx="1584960" cy="2240280"/>
          </a:xfrm>
          <a:custGeom>
            <a:avLst/>
            <a:gdLst>
              <a:gd name="connsiteX0" fmla="*/ 76200 w 1584960"/>
              <a:gd name="connsiteY0" fmla="*/ 0 h 2240280"/>
              <a:gd name="connsiteX1" fmla="*/ 1584960 w 1584960"/>
              <a:gd name="connsiteY1" fmla="*/ 0 h 2240280"/>
              <a:gd name="connsiteX2" fmla="*/ 792480 w 1584960"/>
              <a:gd name="connsiteY2" fmla="*/ 2240280 h 2240280"/>
              <a:gd name="connsiteX3" fmla="*/ 30480 w 1584960"/>
              <a:gd name="connsiteY3" fmla="*/ 2209800 h 2240280"/>
              <a:gd name="connsiteX4" fmla="*/ 0 w 1584960"/>
              <a:gd name="connsiteY4" fmla="*/ 7620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0" h="2240280">
                <a:moveTo>
                  <a:pt x="76200" y="0"/>
                </a:moveTo>
                <a:lnTo>
                  <a:pt x="1584960" y="0"/>
                </a:lnTo>
                <a:lnTo>
                  <a:pt x="792480" y="2240280"/>
                </a:lnTo>
                <a:lnTo>
                  <a:pt x="30480" y="2209800"/>
                </a:lnTo>
                <a:lnTo>
                  <a:pt x="0" y="762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Freihandform 22"/>
          <p:cNvSpPr/>
          <p:nvPr/>
        </p:nvSpPr>
        <p:spPr>
          <a:xfrm flipH="1">
            <a:off x="5060032" y="4629864"/>
            <a:ext cx="1584960" cy="2240280"/>
          </a:xfrm>
          <a:custGeom>
            <a:avLst/>
            <a:gdLst>
              <a:gd name="connsiteX0" fmla="*/ 76200 w 1584960"/>
              <a:gd name="connsiteY0" fmla="*/ 0 h 2240280"/>
              <a:gd name="connsiteX1" fmla="*/ 1584960 w 1584960"/>
              <a:gd name="connsiteY1" fmla="*/ 0 h 2240280"/>
              <a:gd name="connsiteX2" fmla="*/ 792480 w 1584960"/>
              <a:gd name="connsiteY2" fmla="*/ 2240280 h 2240280"/>
              <a:gd name="connsiteX3" fmla="*/ 30480 w 1584960"/>
              <a:gd name="connsiteY3" fmla="*/ 2209800 h 2240280"/>
              <a:gd name="connsiteX4" fmla="*/ 0 w 1584960"/>
              <a:gd name="connsiteY4" fmla="*/ 7620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0" h="2240280">
                <a:moveTo>
                  <a:pt x="76200" y="0"/>
                </a:moveTo>
                <a:lnTo>
                  <a:pt x="1584960" y="0"/>
                </a:lnTo>
                <a:lnTo>
                  <a:pt x="792480" y="2240280"/>
                </a:lnTo>
                <a:lnTo>
                  <a:pt x="30480" y="2209800"/>
                </a:lnTo>
                <a:lnTo>
                  <a:pt x="0" y="762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2627784" y="2420888"/>
            <a:ext cx="1692187" cy="4680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319971" y="2420888"/>
            <a:ext cx="1547781" cy="4680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779912" y="4725144"/>
            <a:ext cx="105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bg1"/>
                </a:solidFill>
              </a:rPr>
              <a:t>„Licht“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835696" y="4653136"/>
            <a:ext cx="15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„Schatten“</a:t>
            </a:r>
            <a:endParaRPr lang="de-AT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33980" y="4653136"/>
            <a:ext cx="15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„Schatten“</a:t>
            </a:r>
            <a:endParaRPr lang="de-AT" sz="2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393584" y="4416437"/>
            <a:ext cx="288032" cy="290912"/>
            <a:chOff x="7596336" y="2367012"/>
            <a:chExt cx="1122768" cy="1133996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8126150" y="2367012"/>
              <a:ext cx="0" cy="11339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7596336" y="2952388"/>
              <a:ext cx="1122768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3324525" y="4359669"/>
            <a:ext cx="440147" cy="44014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3208040" y="4241941"/>
            <a:ext cx="679795" cy="67979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3073829" y="4102117"/>
            <a:ext cx="926299" cy="92629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6" name="Gruppieren 25"/>
          <p:cNvGrpSpPr/>
          <p:nvPr/>
        </p:nvGrpSpPr>
        <p:grpSpPr>
          <a:xfrm>
            <a:off x="4855840" y="4428797"/>
            <a:ext cx="288032" cy="290912"/>
            <a:chOff x="7596336" y="2367012"/>
            <a:chExt cx="1122768" cy="1133996"/>
          </a:xfrm>
        </p:grpSpPr>
        <p:cxnSp>
          <p:nvCxnSpPr>
            <p:cNvPr id="30" name="Gerade Verbindung 29"/>
            <p:cNvCxnSpPr/>
            <p:nvPr/>
          </p:nvCxnSpPr>
          <p:spPr>
            <a:xfrm>
              <a:off x="8126150" y="2367012"/>
              <a:ext cx="0" cy="11339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596336" y="2952388"/>
              <a:ext cx="1122768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llipse 31"/>
          <p:cNvSpPr/>
          <p:nvPr/>
        </p:nvSpPr>
        <p:spPr>
          <a:xfrm>
            <a:off x="4756301" y="4401197"/>
            <a:ext cx="440147" cy="44014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/>
          <p:nvPr/>
        </p:nvSpPr>
        <p:spPr>
          <a:xfrm>
            <a:off x="4639816" y="4283469"/>
            <a:ext cx="679795" cy="67979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/>
          <p:cNvSpPr/>
          <p:nvPr/>
        </p:nvSpPr>
        <p:spPr>
          <a:xfrm>
            <a:off x="4505605" y="4143645"/>
            <a:ext cx="926299" cy="92629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94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1" y="2275781"/>
            <a:ext cx="4554065" cy="460960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042939" y="4606794"/>
            <a:ext cx="4617293" cy="22785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reihandform 9"/>
          <p:cNvSpPr/>
          <p:nvPr/>
        </p:nvSpPr>
        <p:spPr>
          <a:xfrm>
            <a:off x="2786743" y="2286000"/>
            <a:ext cx="2950028" cy="4528457"/>
          </a:xfrm>
          <a:custGeom>
            <a:avLst/>
            <a:gdLst>
              <a:gd name="connsiteX0" fmla="*/ 1534886 w 2950028"/>
              <a:gd name="connsiteY0" fmla="*/ 4528457 h 4528457"/>
              <a:gd name="connsiteX1" fmla="*/ 0 w 2950028"/>
              <a:gd name="connsiteY1" fmla="*/ 0 h 4528457"/>
              <a:gd name="connsiteX2" fmla="*/ 2950028 w 2950028"/>
              <a:gd name="connsiteY2" fmla="*/ 10886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0028" h="4528457">
                <a:moveTo>
                  <a:pt x="1534886" y="4528457"/>
                </a:moveTo>
                <a:lnTo>
                  <a:pt x="0" y="0"/>
                </a:lnTo>
                <a:lnTo>
                  <a:pt x="2950028" y="1088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Beugung nach Young (Theorie 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AT" sz="3000" dirty="0" smtClean="0"/>
              <a:t>Geometrischer Anteil: Reflexion ein/aus</a:t>
            </a:r>
          </a:p>
          <a:p>
            <a:r>
              <a:rPr lang="de-AT" sz="3000" dirty="0" smtClean="0"/>
              <a:t>Beugung wird von Quellpunkten </a:t>
            </a:r>
            <a:r>
              <a:rPr lang="de-AT" sz="3000" dirty="0"/>
              <a:t>an </a:t>
            </a:r>
            <a:r>
              <a:rPr lang="de-AT" sz="3000" dirty="0" smtClean="0"/>
              <a:t>Kante erzeugt</a:t>
            </a:r>
            <a:endParaRPr lang="de-AT" sz="3000" dirty="0"/>
          </a:p>
          <a:p>
            <a:endParaRPr lang="de-AT" sz="30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042939" y="4587589"/>
            <a:ext cx="14622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29200" y="4581128"/>
            <a:ext cx="1559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4319973" y="2275781"/>
            <a:ext cx="1404155" cy="4537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2774069" y="2275781"/>
            <a:ext cx="1545905" cy="4537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112213" y="3542263"/>
            <a:ext cx="105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bg1"/>
                </a:solidFill>
              </a:rPr>
              <a:t>„Licht“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059832" y="2276872"/>
            <a:ext cx="2545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gilt auch für </a:t>
            </a:r>
          </a:p>
          <a:p>
            <a:r>
              <a:rPr lang="de-AT" sz="2400" dirty="0" smtClean="0"/>
              <a:t>reflektierten Anteil</a:t>
            </a:r>
          </a:p>
          <a:p>
            <a:r>
              <a:rPr lang="de-AT" sz="2400" dirty="0" smtClean="0"/>
              <a:t>vor der Blende</a:t>
            </a:r>
            <a:endParaRPr lang="de-AT" sz="2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393584" y="4416437"/>
            <a:ext cx="288032" cy="290912"/>
            <a:chOff x="7596336" y="2367012"/>
            <a:chExt cx="1122768" cy="1133996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8126150" y="2367012"/>
              <a:ext cx="0" cy="11339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7596336" y="2952388"/>
              <a:ext cx="1122768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3324525" y="4359669"/>
            <a:ext cx="440147" cy="44014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3208040" y="4241941"/>
            <a:ext cx="679795" cy="67979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3073829" y="4102117"/>
            <a:ext cx="926299" cy="92629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6" name="Gruppieren 25"/>
          <p:cNvGrpSpPr/>
          <p:nvPr/>
        </p:nvGrpSpPr>
        <p:grpSpPr>
          <a:xfrm>
            <a:off x="4855840" y="4428797"/>
            <a:ext cx="288032" cy="290912"/>
            <a:chOff x="7596336" y="2367012"/>
            <a:chExt cx="1122768" cy="1133996"/>
          </a:xfrm>
        </p:grpSpPr>
        <p:cxnSp>
          <p:nvCxnSpPr>
            <p:cNvPr id="30" name="Gerade Verbindung 29"/>
            <p:cNvCxnSpPr/>
            <p:nvPr/>
          </p:nvCxnSpPr>
          <p:spPr>
            <a:xfrm>
              <a:off x="8126150" y="2367012"/>
              <a:ext cx="0" cy="11339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596336" y="2952388"/>
              <a:ext cx="1122768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llipse 31"/>
          <p:cNvSpPr/>
          <p:nvPr/>
        </p:nvSpPr>
        <p:spPr>
          <a:xfrm>
            <a:off x="4756301" y="4401197"/>
            <a:ext cx="440147" cy="44014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/>
          <p:nvPr/>
        </p:nvSpPr>
        <p:spPr>
          <a:xfrm>
            <a:off x="4639816" y="4283469"/>
            <a:ext cx="679795" cy="67979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/>
          <p:cNvSpPr/>
          <p:nvPr/>
        </p:nvSpPr>
        <p:spPr>
          <a:xfrm>
            <a:off x="4505605" y="4143645"/>
            <a:ext cx="926299" cy="92629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extfeld 35"/>
          <p:cNvSpPr txBox="1"/>
          <p:nvPr/>
        </p:nvSpPr>
        <p:spPr>
          <a:xfrm>
            <a:off x="5436096" y="3590971"/>
            <a:ext cx="105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bg1"/>
                </a:solidFill>
              </a:rPr>
              <a:t>„Licht“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565627" y="3681980"/>
            <a:ext cx="15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„Schatten“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929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3491880" y="1099637"/>
            <a:ext cx="1470248" cy="2998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179513" y="548681"/>
            <a:ext cx="2369255" cy="3549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reihandform 9"/>
          <p:cNvSpPr/>
          <p:nvPr/>
        </p:nvSpPr>
        <p:spPr>
          <a:xfrm>
            <a:off x="27423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2700000">
            <a:off x="58346" y="31493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1664</a:t>
            </a:r>
            <a:r>
              <a:rPr lang="de-AT" sz="2000" dirty="0" smtClean="0">
                <a:solidFill>
                  <a:schemeClr val="tx2"/>
                </a:solidFill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</a:rPr>
              <a:t>Grimaldi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0" name="Picture 4" descr="File:Christiaan Huygens-paintin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13673" b="13533"/>
          <a:stretch/>
        </p:blipFill>
        <p:spPr bwMode="auto">
          <a:xfrm>
            <a:off x="1239301" y="743084"/>
            <a:ext cx="1146701" cy="1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245723" y="2464930"/>
            <a:ext cx="4755426" cy="1178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ihandform 39"/>
          <p:cNvSpPr/>
          <p:nvPr/>
        </p:nvSpPr>
        <p:spPr>
          <a:xfrm>
            <a:off x="1217951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 rot="2700000">
            <a:off x="1002063" y="31500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1690 Huygens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43" name="Freihandform 42"/>
          <p:cNvSpPr/>
          <p:nvPr/>
        </p:nvSpPr>
        <p:spPr>
          <a:xfrm>
            <a:off x="3540127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extfeld 43"/>
          <p:cNvSpPr txBox="1"/>
          <p:nvPr/>
        </p:nvSpPr>
        <p:spPr>
          <a:xfrm rot="2700000">
            <a:off x="3324239" y="31506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1808 Young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rancescomaria Grimald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6379" r="17218" b="33605"/>
          <a:stretch/>
        </p:blipFill>
        <p:spPr bwMode="auto">
          <a:xfrm>
            <a:off x="245723" y="1281403"/>
            <a:ext cx="954367" cy="11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de/9/9b/Young_Thomas_Dibner_collection_Smithsonian_SIL14-Y001-0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10226" r="20387" b="38049"/>
          <a:stretch/>
        </p:blipFill>
        <p:spPr bwMode="auto">
          <a:xfrm>
            <a:off x="3528731" y="1137080"/>
            <a:ext cx="943505" cy="13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Beugungstheorien 1 und 2 sind </a:t>
            </a: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zwar recht alt…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30" descr="http://upload.wikimedia.org/wikipedia/commons/thumb/d/df/Alembert.jpg/220px-Alembe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31" y="1137079"/>
            <a:ext cx="104775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ihandform 14"/>
          <p:cNvSpPr/>
          <p:nvPr/>
        </p:nvSpPr>
        <p:spPr>
          <a:xfrm>
            <a:off x="2434474" y="158255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 rot="2700000">
            <a:off x="2218586" y="311710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1747 </a:t>
            </a:r>
            <a:r>
              <a:rPr lang="de-AT" sz="2000" dirty="0" err="1" smtClean="0">
                <a:solidFill>
                  <a:schemeClr val="tx2"/>
                </a:solidFill>
              </a:rPr>
              <a:t>D‘Alembert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55576" y="414908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Theorie 1</a:t>
            </a:r>
            <a:endParaRPr lang="de-AT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3490746" y="414908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Theorie 2</a:t>
            </a:r>
            <a:endParaRPr lang="de-AT" sz="2400" dirty="0"/>
          </a:p>
        </p:txBody>
      </p:sp>
      <p:sp>
        <p:nvSpPr>
          <p:cNvPr id="21" name="Textfeld 20"/>
          <p:cNvSpPr txBox="1"/>
          <p:nvPr/>
        </p:nvSpPr>
        <p:spPr>
          <a:xfrm rot="5400000">
            <a:off x="1958111" y="4661813"/>
            <a:ext cx="225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Wellengleichung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192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hteck 75"/>
          <p:cNvSpPr/>
          <p:nvPr/>
        </p:nvSpPr>
        <p:spPr>
          <a:xfrm>
            <a:off x="0" y="616124"/>
            <a:ext cx="9143999" cy="6279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Rechteck 71"/>
          <p:cNvSpPr/>
          <p:nvPr/>
        </p:nvSpPr>
        <p:spPr>
          <a:xfrm>
            <a:off x="0" y="616124"/>
            <a:ext cx="9143999" cy="6269261"/>
          </a:xfrm>
          <a:custGeom>
            <a:avLst/>
            <a:gdLst>
              <a:gd name="connsiteX0" fmla="*/ 0 w 1470248"/>
              <a:gd name="connsiteY0" fmla="*/ 0 h 2689403"/>
              <a:gd name="connsiteX1" fmla="*/ 1470248 w 1470248"/>
              <a:gd name="connsiteY1" fmla="*/ 0 h 2689403"/>
              <a:gd name="connsiteX2" fmla="*/ 1470248 w 1470248"/>
              <a:gd name="connsiteY2" fmla="*/ 2689403 h 2689403"/>
              <a:gd name="connsiteX3" fmla="*/ 0 w 1470248"/>
              <a:gd name="connsiteY3" fmla="*/ 2689403 h 2689403"/>
              <a:gd name="connsiteX4" fmla="*/ 0 w 1470248"/>
              <a:gd name="connsiteY4" fmla="*/ 0 h 2689403"/>
              <a:gd name="connsiteX0" fmla="*/ 0 w 1470248"/>
              <a:gd name="connsiteY0" fmla="*/ 2689403 h 2689403"/>
              <a:gd name="connsiteX1" fmla="*/ 1470248 w 1470248"/>
              <a:gd name="connsiteY1" fmla="*/ 0 h 2689403"/>
              <a:gd name="connsiteX2" fmla="*/ 1470248 w 1470248"/>
              <a:gd name="connsiteY2" fmla="*/ 2689403 h 2689403"/>
              <a:gd name="connsiteX3" fmla="*/ 0 w 1470248"/>
              <a:gd name="connsiteY3" fmla="*/ 2689403 h 26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248" h="2689403">
                <a:moveTo>
                  <a:pt x="0" y="2689403"/>
                </a:moveTo>
                <a:lnTo>
                  <a:pt x="1470248" y="0"/>
                </a:lnTo>
                <a:lnTo>
                  <a:pt x="1470248" y="2689403"/>
                </a:lnTo>
                <a:lnTo>
                  <a:pt x="0" y="26894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Freihandform 48"/>
          <p:cNvSpPr/>
          <p:nvPr/>
        </p:nvSpPr>
        <p:spPr>
          <a:xfrm>
            <a:off x="563291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0" name="Textfeld 49"/>
          <p:cNvSpPr txBox="1"/>
          <p:nvPr/>
        </p:nvSpPr>
        <p:spPr>
          <a:xfrm rot="2700000">
            <a:off x="5409974" y="3116864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1828 Green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8" name="Picture 12" descr="George Gr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t="-769" r="28430" b="50438"/>
          <a:stretch/>
        </p:blipFill>
        <p:spPr bwMode="auto">
          <a:xfrm>
            <a:off x="5639829" y="1111322"/>
            <a:ext cx="1012715" cy="13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ihandform 51"/>
          <p:cNvSpPr/>
          <p:nvPr/>
        </p:nvSpPr>
        <p:spPr>
          <a:xfrm>
            <a:off x="6713034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Textfeld 52"/>
          <p:cNvSpPr txBox="1"/>
          <p:nvPr/>
        </p:nvSpPr>
        <p:spPr>
          <a:xfrm rot="2700000">
            <a:off x="6478576" y="3116864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1860 Helmholtz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96" name="Picture 6" descr="http://www.nndb.com/people/445/000072229/helm9-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34" y="1133041"/>
            <a:ext cx="963580" cy="1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ihandform 9"/>
          <p:cNvSpPr/>
          <p:nvPr/>
        </p:nvSpPr>
        <p:spPr>
          <a:xfrm>
            <a:off x="27423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2700000">
            <a:off x="58346" y="31493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1664</a:t>
            </a:r>
            <a:r>
              <a:rPr lang="de-AT" sz="2000" dirty="0" smtClean="0">
                <a:solidFill>
                  <a:schemeClr val="tx2"/>
                </a:solidFill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</a:rPr>
              <a:t>Grimaldi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0" name="Picture 4" descr="File:Christiaan Huygens-painting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13673" b="13533"/>
          <a:stretch/>
        </p:blipFill>
        <p:spPr bwMode="auto">
          <a:xfrm>
            <a:off x="1239301" y="743084"/>
            <a:ext cx="1146701" cy="1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ihandform 39"/>
          <p:cNvSpPr/>
          <p:nvPr/>
        </p:nvSpPr>
        <p:spPr>
          <a:xfrm>
            <a:off x="1217951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 rot="2700000">
            <a:off x="1002063" y="31500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1690 Huygens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rancescomaria Grimald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6379" r="17218" b="33605"/>
          <a:stretch/>
        </p:blipFill>
        <p:spPr bwMode="auto">
          <a:xfrm>
            <a:off x="245723" y="1281403"/>
            <a:ext cx="954367" cy="11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Gerade Verbindung 123"/>
          <p:cNvCxnSpPr/>
          <p:nvPr/>
        </p:nvCxnSpPr>
        <p:spPr>
          <a:xfrm>
            <a:off x="2915816" y="3938011"/>
            <a:ext cx="0" cy="12911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upload.wikimedia.org/wikipedia/commons/thumb/0/02/Augustin_Fresnel.jpg/220px-Augustin_Fresne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"/>
          <a:stretch/>
        </p:blipFill>
        <p:spPr bwMode="auto">
          <a:xfrm>
            <a:off x="4583734" y="1162838"/>
            <a:ext cx="998699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245723" y="2453148"/>
            <a:ext cx="9510853" cy="23564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3540127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extfeld 43"/>
          <p:cNvSpPr txBox="1"/>
          <p:nvPr/>
        </p:nvSpPr>
        <p:spPr>
          <a:xfrm rot="2700000">
            <a:off x="3324239" y="31506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1808 Young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46" name="Freihandform 45"/>
          <p:cNvSpPr/>
          <p:nvPr/>
        </p:nvSpPr>
        <p:spPr>
          <a:xfrm>
            <a:off x="4581835" y="16167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/>
          <p:cNvSpPr txBox="1"/>
          <p:nvPr/>
        </p:nvSpPr>
        <p:spPr>
          <a:xfrm rot="2700000">
            <a:off x="4365947" y="31513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1818 </a:t>
            </a:r>
            <a:r>
              <a:rPr lang="de-AT" sz="2000" dirty="0">
                <a:solidFill>
                  <a:schemeClr val="tx2"/>
                </a:solidFill>
              </a:rPr>
              <a:t>Fresnel</a:t>
            </a:r>
          </a:p>
        </p:txBody>
      </p:sp>
      <p:sp>
        <p:nvSpPr>
          <p:cNvPr id="55" name="Freihandform 54"/>
          <p:cNvSpPr/>
          <p:nvPr/>
        </p:nvSpPr>
        <p:spPr>
          <a:xfrm>
            <a:off x="7759558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Textfeld 55"/>
          <p:cNvSpPr txBox="1"/>
          <p:nvPr/>
        </p:nvSpPr>
        <p:spPr>
          <a:xfrm rot="2700000">
            <a:off x="7558696" y="3117514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1882 </a:t>
            </a:r>
            <a:r>
              <a:rPr lang="de-AT" sz="2000" dirty="0">
                <a:solidFill>
                  <a:schemeClr val="tx2"/>
                </a:solidFill>
              </a:rPr>
              <a:t>Kirchhoff</a:t>
            </a:r>
          </a:p>
        </p:txBody>
      </p:sp>
      <p:pic>
        <p:nvPicPr>
          <p:cNvPr id="95" name="Picture 2" descr="http://upload.wikimedia.org/wikipedia/commons/thumb/f/fe/Gustav_Robert_Kirchhoff.jpg/220px-Gustav_Robert_Kirchhof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5" t="1438" b="8938"/>
          <a:stretch/>
        </p:blipFill>
        <p:spPr bwMode="auto">
          <a:xfrm>
            <a:off x="7760141" y="1124201"/>
            <a:ext cx="1052644" cy="12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de/9/9b/Young_Thomas_Dibner_collection_Smithsonian_SIL14-Y001-01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10226" r="20387" b="38049"/>
          <a:stretch/>
        </p:blipFill>
        <p:spPr bwMode="auto">
          <a:xfrm>
            <a:off x="3528731" y="1137080"/>
            <a:ext cx="943505" cy="13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7" name="Gerade Verbindung 4116"/>
          <p:cNvCxnSpPr/>
          <p:nvPr/>
        </p:nvCxnSpPr>
        <p:spPr>
          <a:xfrm flipH="1">
            <a:off x="4573997" y="1124201"/>
            <a:ext cx="9737" cy="13763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30" descr="http://upload.wikimedia.org/wikipedia/commons/thumb/d/df/Alembert.jpg/220px-Alember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31" y="1137079"/>
            <a:ext cx="104775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ihandform 130"/>
          <p:cNvSpPr/>
          <p:nvPr/>
        </p:nvSpPr>
        <p:spPr>
          <a:xfrm>
            <a:off x="2434474" y="158255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Textfeld 131"/>
          <p:cNvSpPr txBox="1"/>
          <p:nvPr/>
        </p:nvSpPr>
        <p:spPr>
          <a:xfrm rot="2700000">
            <a:off x="2218586" y="311710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1747 </a:t>
            </a:r>
            <a:r>
              <a:rPr lang="de-AT" sz="2000" dirty="0" err="1" smtClean="0">
                <a:solidFill>
                  <a:schemeClr val="tx2"/>
                </a:solidFill>
              </a:rPr>
              <a:t>D‘Alembert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58" name="Freihandform 57"/>
          <p:cNvSpPr/>
          <p:nvPr/>
        </p:nvSpPr>
        <p:spPr>
          <a:xfrm>
            <a:off x="755576" y="429309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Textfeld 58"/>
          <p:cNvSpPr txBox="1"/>
          <p:nvPr/>
        </p:nvSpPr>
        <p:spPr>
          <a:xfrm rot="2700000">
            <a:off x="574614" y="5895758"/>
            <a:ext cx="214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2"/>
                </a:solidFill>
              </a:rPr>
              <a:t>1896 Sommerfeld</a:t>
            </a:r>
          </a:p>
        </p:txBody>
      </p:sp>
      <p:sp>
        <p:nvSpPr>
          <p:cNvPr id="61" name="Freihandform 60"/>
          <p:cNvSpPr/>
          <p:nvPr/>
        </p:nvSpPr>
        <p:spPr>
          <a:xfrm>
            <a:off x="1884962" y="429374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Textfeld 61"/>
          <p:cNvSpPr txBox="1"/>
          <p:nvPr/>
        </p:nvSpPr>
        <p:spPr>
          <a:xfrm rot="2700000">
            <a:off x="1725412" y="5844716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1923 </a:t>
            </a:r>
            <a:r>
              <a:rPr lang="de-AT" sz="2000" dirty="0" err="1" smtClean="0">
                <a:solidFill>
                  <a:schemeClr val="tx2"/>
                </a:solidFill>
              </a:rPr>
              <a:t>Kottler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64" name="Freihandform 63"/>
          <p:cNvSpPr/>
          <p:nvPr/>
        </p:nvSpPr>
        <p:spPr>
          <a:xfrm>
            <a:off x="2915816" y="429439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Textfeld 64"/>
          <p:cNvSpPr txBox="1"/>
          <p:nvPr/>
        </p:nvSpPr>
        <p:spPr>
          <a:xfrm rot="2700000">
            <a:off x="2756266" y="5845366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1962 Keller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>
            <a:off x="3923928" y="429504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Textfeld 67"/>
          <p:cNvSpPr txBox="1"/>
          <p:nvPr/>
        </p:nvSpPr>
        <p:spPr>
          <a:xfrm rot="2700000">
            <a:off x="3740103" y="5904621"/>
            <a:ext cx="216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1957 </a:t>
            </a:r>
            <a:r>
              <a:rPr lang="de-AT" sz="2000" dirty="0" err="1" smtClean="0">
                <a:solidFill>
                  <a:schemeClr val="tx2"/>
                </a:solidFill>
              </a:rPr>
              <a:t>Biot&amp;Tolstoy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70" name="Freihandform 69"/>
          <p:cNvSpPr/>
          <p:nvPr/>
        </p:nvSpPr>
        <p:spPr>
          <a:xfrm>
            <a:off x="5652120" y="429569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 rot="2700000">
            <a:off x="5492570" y="5846666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1982 </a:t>
            </a:r>
            <a:r>
              <a:rPr lang="de-AT" sz="2000" dirty="0" err="1" smtClean="0">
                <a:solidFill>
                  <a:schemeClr val="tx2"/>
                </a:solidFill>
              </a:rPr>
              <a:t>Medwin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6677174" y="429634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2700000">
            <a:off x="6617479" y="5573731"/>
            <a:ext cx="200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      1999-2013</a:t>
            </a:r>
          </a:p>
          <a:p>
            <a:r>
              <a:rPr lang="de-AT" sz="2000" dirty="0" smtClean="0">
                <a:solidFill>
                  <a:schemeClr val="tx2"/>
                </a:solidFill>
              </a:rPr>
              <a:t> Svensson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10" name="Picture 14" descr="File:Sommerfeld1897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6989" r="9677" b="21038"/>
          <a:stretch/>
        </p:blipFill>
        <p:spPr bwMode="auto">
          <a:xfrm>
            <a:off x="781584" y="3966274"/>
            <a:ext cx="1018679" cy="12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ers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57" y="3938011"/>
            <a:ext cx="922278" cy="12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math.stanford.edu/%7Ekeller/jbk_300_b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63" y="4038165"/>
            <a:ext cx="946921" cy="11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olemiss.edu/sciencenet/poronet/biot1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9486" r="9871" b="9503"/>
          <a:stretch/>
        </p:blipFill>
        <p:spPr bwMode="auto">
          <a:xfrm>
            <a:off x="3936159" y="4111404"/>
            <a:ext cx="838013" cy="1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lh6.googleusercontent.com/-yJH_-GnOh-8/USpuMVdp1OI/AAAAAAAAAB8/bb3WRMXGhL8/w485-h483-no/Photo+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9230" r="15411"/>
          <a:stretch/>
        </p:blipFill>
        <p:spPr bwMode="auto">
          <a:xfrm>
            <a:off x="4764841" y="4111404"/>
            <a:ext cx="810625" cy="10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feld 101"/>
          <p:cNvSpPr txBox="1"/>
          <p:nvPr/>
        </p:nvSpPr>
        <p:spPr>
          <a:xfrm>
            <a:off x="7668344" y="44278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…</a:t>
            </a:r>
            <a:endParaRPr lang="de-AT" dirty="0">
              <a:solidFill>
                <a:schemeClr val="tx2"/>
              </a:solidFill>
            </a:endParaRPr>
          </a:p>
        </p:txBody>
      </p:sp>
      <p:cxnSp>
        <p:nvCxnSpPr>
          <p:cNvPr id="107" name="Gerade Verbindung mit Pfeil 106"/>
          <p:cNvCxnSpPr/>
          <p:nvPr/>
        </p:nvCxnSpPr>
        <p:spPr>
          <a:xfrm>
            <a:off x="-468560" y="5229200"/>
            <a:ext cx="8480268" cy="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0" name="Picture 24" descr="http://photos.aip.org/history/Thumbnails/medwin_herman_a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r="8678" b="35246"/>
          <a:stretch/>
        </p:blipFill>
        <p:spPr bwMode="auto">
          <a:xfrm>
            <a:off x="5676722" y="4098525"/>
            <a:ext cx="854266" cy="10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iet.ntnu.no/%7Esvensson/images/svensson_smal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93" y="3894001"/>
            <a:ext cx="899149" cy="13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Gerade Verbindung 121"/>
          <p:cNvCxnSpPr/>
          <p:nvPr/>
        </p:nvCxnSpPr>
        <p:spPr>
          <a:xfrm>
            <a:off x="755576" y="3966274"/>
            <a:ext cx="0" cy="12629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el 1"/>
          <p:cNvSpPr txBox="1">
            <a:spLocks/>
          </p:cNvSpPr>
          <p:nvPr/>
        </p:nvSpPr>
        <p:spPr>
          <a:xfrm>
            <a:off x="0" y="44624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…aber erst seit kurzem vollständig und eine gemeinsame Theorie.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</a:t>
            </a: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durch Quellpunkte </a:t>
            </a:r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Hüllfläche berücksichtigt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1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02" y="2245511"/>
            <a:ext cx="4553939" cy="4540139"/>
          </a:xfrm>
          <a:prstGeom prst="rect">
            <a:avLst/>
          </a:prstGeom>
        </p:spPr>
      </p:pic>
      <p:cxnSp>
        <p:nvCxnSpPr>
          <p:cNvPr id="27" name="Gerade Verbindung 26"/>
          <p:cNvCxnSpPr>
            <a:stCxn id="26" idx="1"/>
            <a:endCxn id="26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40634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42158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43682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45206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48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de-AT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wenn wir im Konzert hinter einer Säule sitzen</a:t>
            </a:r>
            <a:endParaRPr lang="de-AT" sz="3200" dirty="0" smtClean="0">
              <a:effectLst/>
            </a:endParaRPr>
          </a:p>
          <a:p>
            <a:pPr rtl="0" eaLnBrk="1" latinLnBrk="0" hangingPunct="1"/>
            <a:r>
              <a:rPr lang="de-AT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(und gerne trotzdem alles laut und deutlich hören wollen)</a:t>
            </a:r>
          </a:p>
          <a:p>
            <a:pPr rtl="0" eaLnBrk="1" latinLnBrk="0" hangingPunct="1"/>
            <a:endParaRPr lang="de-AT" dirty="0" smtClean="0">
              <a:effectLst/>
            </a:endParaRPr>
          </a:p>
          <a:p>
            <a:endParaRPr lang="de-AT" dirty="0"/>
          </a:p>
        </p:txBody>
      </p:sp>
      <p:pic>
        <p:nvPicPr>
          <p:cNvPr id="1026" name="Picture 2" descr="http://www.phototravels.net/vienna/vienna-p/photo-vienna-p-155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931"/>
            <a:ext cx="9180512" cy="60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AT" dirty="0"/>
              <a:t>Hier wollen wir Beugung!</a:t>
            </a:r>
          </a:p>
        </p:txBody>
      </p:sp>
      <p:sp>
        <p:nvSpPr>
          <p:cNvPr id="5" name="Textfeld 30"/>
          <p:cNvSpPr txBox="1"/>
          <p:nvPr/>
        </p:nvSpPr>
        <p:spPr>
          <a:xfrm rot="21440651">
            <a:off x="1992314" y="2981989"/>
            <a:ext cx="4131525" cy="6396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dirty="0" smtClean="0">
                <a:solidFill>
                  <a:schemeClr val="bg1"/>
                </a:solidFill>
              </a:rPr>
              <a:t>Was sind „Hörpl</a:t>
            </a:r>
            <a:r>
              <a:rPr lang="de-AT" sz="2400" dirty="0" smtClean="0">
                <a:solidFill>
                  <a:schemeClr val="bg1"/>
                </a:solidFill>
              </a:rPr>
              <a:t>ätze“?</a:t>
            </a:r>
            <a:endParaRPr lang="de-AT" sz="3600" i="1" dirty="0">
              <a:solidFill>
                <a:schemeClr val="bg1"/>
              </a:solidFill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2305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23" y="4461852"/>
            <a:ext cx="1722120" cy="17754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23" y="2060848"/>
            <a:ext cx="1767840" cy="178308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596336" y="170080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Monopol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7783644" y="406778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Dipol</a:t>
            </a:r>
            <a:endParaRPr lang="de-AT" dirty="0"/>
          </a:p>
        </p:txBody>
      </p:sp>
      <p:pic>
        <p:nvPicPr>
          <p:cNvPr id="15" name="Inhaltsplatzhalter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7737" y="1786105"/>
            <a:ext cx="202735" cy="2027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2440" y="3933056"/>
            <a:ext cx="380128" cy="608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02" y="2245596"/>
            <a:ext cx="4553939" cy="4539969"/>
          </a:xfrm>
          <a:prstGeom prst="rect">
            <a:avLst/>
          </a:prstGeom>
        </p:spPr>
      </p:pic>
      <p:cxnSp>
        <p:nvCxnSpPr>
          <p:cNvPr id="21" name="Gerade Verbindung 20"/>
          <p:cNvCxnSpPr>
            <a:stCxn id="20" idx="1"/>
            <a:endCxn id="20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0634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42158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43682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45206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539552" y="2348880"/>
            <a:ext cx="50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Kirchhoff-Helmholtz-Integral</a:t>
            </a:r>
          </a:p>
          <a:p>
            <a:r>
              <a:rPr lang="de-AT" sz="2400" dirty="0" smtClean="0"/>
              <a:t>Ursprung für Randintegralmethoden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</a:t>
            </a: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durch Quellpunkte </a:t>
            </a:r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Hüllfläche berücksichtigt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1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10" name="Inhaltsplatzhalter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1599" y="1340768"/>
            <a:ext cx="5411341" cy="7880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23" y="4461852"/>
            <a:ext cx="1722120" cy="177546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23" y="2060848"/>
            <a:ext cx="1767840" cy="178308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7596336" y="170080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Monopol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7783644" y="406778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Dipol</a:t>
            </a:r>
            <a:endParaRPr lang="de-AT" dirty="0"/>
          </a:p>
        </p:txBody>
      </p:sp>
      <p:pic>
        <p:nvPicPr>
          <p:cNvPr id="26" name="Inhaltsplatzhalter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7737" y="1786105"/>
            <a:ext cx="202735" cy="2027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Grafik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2440" y="3933056"/>
            <a:ext cx="380128" cy="608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</a:t>
            </a: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durch Quellpunkte </a:t>
            </a:r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Hüllfläche berücksichtigt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1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02" y="2245596"/>
            <a:ext cx="4553939" cy="4539969"/>
          </a:xfrm>
          <a:prstGeom prst="rect">
            <a:avLst/>
          </a:prstGeom>
        </p:spPr>
      </p:pic>
      <p:cxnSp>
        <p:nvCxnSpPr>
          <p:cNvPr id="38" name="Gerade Verbindung 37"/>
          <p:cNvCxnSpPr>
            <a:stCxn id="37" idx="1"/>
            <a:endCxn id="37" idx="3"/>
          </p:cNvCxnSpPr>
          <p:nvPr/>
        </p:nvCxnSpPr>
        <p:spPr>
          <a:xfrm>
            <a:off x="2042939" y="4515581"/>
            <a:ext cx="4554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0634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Ellipse 39"/>
          <p:cNvSpPr/>
          <p:nvPr/>
        </p:nvSpPr>
        <p:spPr>
          <a:xfrm>
            <a:off x="42158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Ellipse 40"/>
          <p:cNvSpPr/>
          <p:nvPr/>
        </p:nvSpPr>
        <p:spPr>
          <a:xfrm>
            <a:off x="43682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Ellipse 41"/>
          <p:cNvSpPr/>
          <p:nvPr/>
        </p:nvSpPr>
        <p:spPr>
          <a:xfrm>
            <a:off x="4520600" y="4458816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Textfeld 42"/>
          <p:cNvSpPr txBox="1"/>
          <p:nvPr/>
        </p:nvSpPr>
        <p:spPr>
          <a:xfrm>
            <a:off x="539552" y="2348880"/>
            <a:ext cx="50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Kirchhoff-Helmholtz-Integral</a:t>
            </a:r>
          </a:p>
          <a:p>
            <a:r>
              <a:rPr lang="de-AT" sz="2400" dirty="0" smtClean="0"/>
              <a:t>Ursprung für Randintegralmethoden</a:t>
            </a:r>
          </a:p>
        </p:txBody>
      </p:sp>
    </p:spTree>
    <p:extLst>
      <p:ext uri="{BB962C8B-B14F-4D97-AF65-F5344CB8AC3E}">
        <p14:creationId xmlns:p14="http://schemas.microsoft.com/office/powerpoint/2010/main" val="36673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369" y="1340768"/>
            <a:ext cx="2539798" cy="6597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68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25" name="Rechteck 24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369" y="1340768"/>
            <a:ext cx="2539798" cy="6597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82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2987824" y="4365104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3124200" y="2590800"/>
            <a:ext cx="5059680" cy="188976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1234440 w 5059680"/>
              <a:gd name="connsiteY0" fmla="*/ 0 h 1889760"/>
              <a:gd name="connsiteX1" fmla="*/ 0 w 5059680"/>
              <a:gd name="connsiteY1" fmla="*/ 1889760 h 1889760"/>
              <a:gd name="connsiteX2" fmla="*/ 5059680 w 5059680"/>
              <a:gd name="connsiteY2" fmla="*/ 172212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9680" h="1889760">
                <a:moveTo>
                  <a:pt x="1234440" y="0"/>
                </a:moveTo>
                <a:lnTo>
                  <a:pt x="0" y="1889760"/>
                </a:lnTo>
                <a:lnTo>
                  <a:pt x="505968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35" name="Rechteck 34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5" name="Freihandform 44"/>
          <p:cNvSpPr/>
          <p:nvPr/>
        </p:nvSpPr>
        <p:spPr>
          <a:xfrm rot="-660000">
            <a:off x="2830357" y="3566427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Textfeld 45"/>
          <p:cNvSpPr txBox="1"/>
          <p:nvPr/>
        </p:nvSpPr>
        <p:spPr>
          <a:xfrm>
            <a:off x="2879466" y="3616669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sp>
        <p:nvSpPr>
          <p:cNvPr id="52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cxnSp>
        <p:nvCxnSpPr>
          <p:cNvPr id="56" name="Gerade Verbindung mit Pfeil 55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2123728" y="3645024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3347864" y="4149080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3444240" y="2590800"/>
            <a:ext cx="4739640" cy="172212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1234440 w 5059680"/>
              <a:gd name="connsiteY0" fmla="*/ 0 h 1889760"/>
              <a:gd name="connsiteX1" fmla="*/ 0 w 5059680"/>
              <a:gd name="connsiteY1" fmla="*/ 1889760 h 1889760"/>
              <a:gd name="connsiteX2" fmla="*/ 5059680 w 5059680"/>
              <a:gd name="connsiteY2" fmla="*/ 1722120 h 1889760"/>
              <a:gd name="connsiteX0" fmla="*/ 914400 w 4739640"/>
              <a:gd name="connsiteY0" fmla="*/ 0 h 1722120"/>
              <a:gd name="connsiteX1" fmla="*/ 0 w 4739640"/>
              <a:gd name="connsiteY1" fmla="*/ 1691640 h 1722120"/>
              <a:gd name="connsiteX2" fmla="*/ 4739640 w 4739640"/>
              <a:gd name="connsiteY2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9640" h="1722120">
                <a:moveTo>
                  <a:pt x="914400" y="0"/>
                </a:moveTo>
                <a:lnTo>
                  <a:pt x="0" y="1691640"/>
                </a:lnTo>
                <a:lnTo>
                  <a:pt x="473964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Freihandform 57"/>
          <p:cNvSpPr/>
          <p:nvPr/>
        </p:nvSpPr>
        <p:spPr>
          <a:xfrm rot="-660000">
            <a:off x="3046381" y="3446410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Textfeld 62"/>
          <p:cNvSpPr txBox="1"/>
          <p:nvPr/>
        </p:nvSpPr>
        <p:spPr>
          <a:xfrm>
            <a:off x="3095490" y="3496652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26" name="Gerade Verbindung 25"/>
          <p:cNvCxnSpPr/>
          <p:nvPr/>
        </p:nvCxnSpPr>
        <p:spPr>
          <a:xfrm flipH="1" flipV="1">
            <a:off x="7164288" y="6208138"/>
            <a:ext cx="360040" cy="10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30" name="Rechteck 29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cxnSp>
        <p:nvCxnSpPr>
          <p:cNvPr id="49" name="Gerade Verbindung mit Pfeil 48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2556492" y="3356992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3779912" y="3861048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3870960" y="2590800"/>
            <a:ext cx="4312920" cy="172212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1234440 w 5059680"/>
              <a:gd name="connsiteY0" fmla="*/ 0 h 1889760"/>
              <a:gd name="connsiteX1" fmla="*/ 0 w 5059680"/>
              <a:gd name="connsiteY1" fmla="*/ 1889760 h 1889760"/>
              <a:gd name="connsiteX2" fmla="*/ 5059680 w 5059680"/>
              <a:gd name="connsiteY2" fmla="*/ 1722120 h 1889760"/>
              <a:gd name="connsiteX0" fmla="*/ 914400 w 4739640"/>
              <a:gd name="connsiteY0" fmla="*/ 0 h 1722120"/>
              <a:gd name="connsiteX1" fmla="*/ 0 w 4739640"/>
              <a:gd name="connsiteY1" fmla="*/ 1691640 h 1722120"/>
              <a:gd name="connsiteX2" fmla="*/ 4739640 w 4739640"/>
              <a:gd name="connsiteY2" fmla="*/ 1722120 h 1722120"/>
              <a:gd name="connsiteX0" fmla="*/ 487680 w 4312920"/>
              <a:gd name="connsiteY0" fmla="*/ 0 h 1722120"/>
              <a:gd name="connsiteX1" fmla="*/ 0 w 4312920"/>
              <a:gd name="connsiteY1" fmla="*/ 1371600 h 1722120"/>
              <a:gd name="connsiteX2" fmla="*/ 4312920 w 4312920"/>
              <a:gd name="connsiteY2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2920" h="1722120">
                <a:moveTo>
                  <a:pt x="487680" y="0"/>
                </a:moveTo>
                <a:lnTo>
                  <a:pt x="0" y="1371600"/>
                </a:lnTo>
                <a:lnTo>
                  <a:pt x="431292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3060548" y="3068960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ihandform 57"/>
          <p:cNvSpPr/>
          <p:nvPr/>
        </p:nvSpPr>
        <p:spPr>
          <a:xfrm rot="-660000">
            <a:off x="3478429" y="3302394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Textfeld 62"/>
          <p:cNvSpPr txBox="1"/>
          <p:nvPr/>
        </p:nvSpPr>
        <p:spPr>
          <a:xfrm>
            <a:off x="3527538" y="3352636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26" name="Gerade Verbindung 25"/>
          <p:cNvCxnSpPr/>
          <p:nvPr/>
        </p:nvCxnSpPr>
        <p:spPr>
          <a:xfrm flipH="1" flipV="1">
            <a:off x="7164288" y="6208138"/>
            <a:ext cx="360040" cy="10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7071516" y="6088588"/>
            <a:ext cx="108012" cy="1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38" name="Rechteck 37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4283968" y="3573016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4358640" y="2590800"/>
            <a:ext cx="3825240" cy="172212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1234440 w 5059680"/>
              <a:gd name="connsiteY0" fmla="*/ 0 h 1889760"/>
              <a:gd name="connsiteX1" fmla="*/ 0 w 5059680"/>
              <a:gd name="connsiteY1" fmla="*/ 1889760 h 1889760"/>
              <a:gd name="connsiteX2" fmla="*/ 5059680 w 5059680"/>
              <a:gd name="connsiteY2" fmla="*/ 1722120 h 1889760"/>
              <a:gd name="connsiteX0" fmla="*/ 914400 w 4739640"/>
              <a:gd name="connsiteY0" fmla="*/ 0 h 1722120"/>
              <a:gd name="connsiteX1" fmla="*/ 0 w 4739640"/>
              <a:gd name="connsiteY1" fmla="*/ 1691640 h 1722120"/>
              <a:gd name="connsiteX2" fmla="*/ 4739640 w 4739640"/>
              <a:gd name="connsiteY2" fmla="*/ 1722120 h 1722120"/>
              <a:gd name="connsiteX0" fmla="*/ 487680 w 4312920"/>
              <a:gd name="connsiteY0" fmla="*/ 0 h 1722120"/>
              <a:gd name="connsiteX1" fmla="*/ 0 w 4312920"/>
              <a:gd name="connsiteY1" fmla="*/ 1371600 h 1722120"/>
              <a:gd name="connsiteX2" fmla="*/ 4312920 w 4312920"/>
              <a:gd name="connsiteY2" fmla="*/ 1722120 h 1722120"/>
              <a:gd name="connsiteX0" fmla="*/ 0 w 3825240"/>
              <a:gd name="connsiteY0" fmla="*/ 0 h 1722120"/>
              <a:gd name="connsiteX1" fmla="*/ 0 w 3825240"/>
              <a:gd name="connsiteY1" fmla="*/ 1112520 h 1722120"/>
              <a:gd name="connsiteX2" fmla="*/ 3825240 w 3825240"/>
              <a:gd name="connsiteY2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240" h="1722120">
                <a:moveTo>
                  <a:pt x="0" y="0"/>
                </a:moveTo>
                <a:lnTo>
                  <a:pt x="0" y="1112520"/>
                </a:lnTo>
                <a:lnTo>
                  <a:pt x="382524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3420588" y="2852936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ihandform 57"/>
          <p:cNvSpPr/>
          <p:nvPr/>
        </p:nvSpPr>
        <p:spPr>
          <a:xfrm rot="-660000">
            <a:off x="3766461" y="3230386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Textfeld 62"/>
          <p:cNvSpPr txBox="1"/>
          <p:nvPr/>
        </p:nvSpPr>
        <p:spPr>
          <a:xfrm>
            <a:off x="3815570" y="3280628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26" name="Gerade Verbindung 25"/>
          <p:cNvCxnSpPr/>
          <p:nvPr/>
        </p:nvCxnSpPr>
        <p:spPr>
          <a:xfrm flipH="1" flipV="1">
            <a:off x="7164288" y="6208138"/>
            <a:ext cx="360040" cy="10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7071516" y="6088588"/>
            <a:ext cx="108012" cy="1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948264" y="5805264"/>
            <a:ext cx="108012" cy="262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38" name="Rechteck 37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4358640" y="2590800"/>
            <a:ext cx="3825240" cy="172212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0 w 3825240"/>
              <a:gd name="connsiteY0" fmla="*/ 0 h 1722120"/>
              <a:gd name="connsiteX1" fmla="*/ 335280 w 3825240"/>
              <a:gd name="connsiteY1" fmla="*/ 868680 h 1722120"/>
              <a:gd name="connsiteX2" fmla="*/ 3825240 w 3825240"/>
              <a:gd name="connsiteY2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240" h="1722120">
                <a:moveTo>
                  <a:pt x="0" y="0"/>
                </a:moveTo>
                <a:lnTo>
                  <a:pt x="335280" y="868680"/>
                </a:lnTo>
                <a:lnTo>
                  <a:pt x="382524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9" name="Gerade Verbindung mit Pfeil 68"/>
          <p:cNvCxnSpPr/>
          <p:nvPr/>
        </p:nvCxnSpPr>
        <p:spPr>
          <a:xfrm flipV="1">
            <a:off x="3923928" y="2492896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ihandform 69"/>
          <p:cNvSpPr/>
          <p:nvPr/>
        </p:nvSpPr>
        <p:spPr>
          <a:xfrm rot="-660000">
            <a:off x="3910477" y="3158378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3959586" y="320862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cxnSp>
        <p:nvCxnSpPr>
          <p:cNvPr id="72" name="Gerade Verbindung mit Pfeil 71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76" name="Gerade Verbindung 75"/>
          <p:cNvCxnSpPr/>
          <p:nvPr/>
        </p:nvCxnSpPr>
        <p:spPr>
          <a:xfrm flipH="1" flipV="1">
            <a:off x="7164288" y="6208138"/>
            <a:ext cx="360040" cy="10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 flipV="1">
            <a:off x="7071516" y="6088588"/>
            <a:ext cx="108012" cy="1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 flipV="1">
            <a:off x="6948264" y="5805264"/>
            <a:ext cx="108012" cy="262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6921976" y="5661248"/>
            <a:ext cx="0" cy="831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4602480" y="3356992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Textfeld 91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33" name="Rechteck 32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4358640" y="2590800"/>
            <a:ext cx="3825240" cy="172212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0 w 3825240"/>
              <a:gd name="connsiteY0" fmla="*/ 0 h 1722120"/>
              <a:gd name="connsiteX1" fmla="*/ 335280 w 3825240"/>
              <a:gd name="connsiteY1" fmla="*/ 868680 h 1722120"/>
              <a:gd name="connsiteX2" fmla="*/ 3825240 w 3825240"/>
              <a:gd name="connsiteY2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240" h="1722120">
                <a:moveTo>
                  <a:pt x="0" y="0"/>
                </a:moveTo>
                <a:lnTo>
                  <a:pt x="335280" y="868680"/>
                </a:lnTo>
                <a:lnTo>
                  <a:pt x="382524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9" name="Gerade Verbindung mit Pfeil 68"/>
          <p:cNvCxnSpPr/>
          <p:nvPr/>
        </p:nvCxnSpPr>
        <p:spPr>
          <a:xfrm flipV="1">
            <a:off x="3923928" y="2492896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ihandform 69"/>
          <p:cNvSpPr/>
          <p:nvPr/>
        </p:nvSpPr>
        <p:spPr>
          <a:xfrm rot="-660000">
            <a:off x="3910477" y="3158378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3959586" y="320862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cxnSp>
        <p:nvCxnSpPr>
          <p:cNvPr id="72" name="Gerade Verbindung mit Pfeil 71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76" name="Gerade Verbindung 75"/>
          <p:cNvCxnSpPr/>
          <p:nvPr/>
        </p:nvCxnSpPr>
        <p:spPr>
          <a:xfrm flipH="1" flipV="1">
            <a:off x="7164288" y="6208138"/>
            <a:ext cx="360040" cy="10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 flipV="1">
            <a:off x="7071516" y="6088588"/>
            <a:ext cx="108012" cy="1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 flipV="1">
            <a:off x="6948264" y="5805264"/>
            <a:ext cx="108012" cy="262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6921976" y="5661248"/>
            <a:ext cx="0" cy="831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4602480" y="3356992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Textfeld 91"/>
          <p:cNvSpPr txBox="1"/>
          <p:nvPr/>
        </p:nvSpPr>
        <p:spPr>
          <a:xfrm>
            <a:off x="281579" y="18448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FF0000"/>
                </a:solidFill>
              </a:rPr>
              <a:t>Biot</a:t>
            </a:r>
            <a:r>
              <a:rPr lang="de-AT" sz="2400" dirty="0">
                <a:solidFill>
                  <a:srgbClr val="FF0000"/>
                </a:solidFill>
              </a:rPr>
              <a:t>-Tolstoy-</a:t>
            </a:r>
            <a:r>
              <a:rPr lang="de-AT" sz="2400" dirty="0" err="1">
                <a:solidFill>
                  <a:srgbClr val="FF0000"/>
                </a:solidFill>
              </a:rPr>
              <a:t>Medwin</a:t>
            </a:r>
            <a:r>
              <a:rPr lang="de-AT" sz="2400" dirty="0">
                <a:solidFill>
                  <a:srgbClr val="FF0000"/>
                </a:solidFill>
              </a:rPr>
              <a:t>-Svensson</a:t>
            </a:r>
          </a:p>
        </p:txBody>
      </p:sp>
      <p:sp>
        <p:nvSpPr>
          <p:cNvPr id="33" name="Rechteck 32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87" y="1340768"/>
            <a:ext cx="7720563" cy="6095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</p:spTree>
    <p:extLst>
      <p:ext uri="{BB962C8B-B14F-4D97-AF65-F5344CB8AC3E}">
        <p14:creationId xmlns:p14="http://schemas.microsoft.com/office/powerpoint/2010/main" val="11035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AT" dirty="0" smtClean="0"/>
              <a:t>Hier wollen wir Beugung!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de-AT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wenn wir im Konzert hinter einer Säule sitzen</a:t>
            </a:r>
            <a:endParaRPr lang="de-AT" sz="3200" dirty="0" smtClean="0">
              <a:effectLst/>
            </a:endParaRPr>
          </a:p>
          <a:p>
            <a:pPr rtl="0" eaLnBrk="1" latinLnBrk="0" hangingPunct="1"/>
            <a:r>
              <a:rPr lang="de-AT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(und gerne trotzdem alles laut und deutlich hören wollen)</a:t>
            </a:r>
          </a:p>
          <a:p>
            <a:pPr rtl="0" eaLnBrk="1" latinLnBrk="0" hangingPunct="1"/>
            <a:endParaRPr lang="de-AT" dirty="0" smtClean="0">
              <a:effectLst/>
            </a:endParaRPr>
          </a:p>
          <a:p>
            <a:endParaRPr lang="de-AT" dirty="0"/>
          </a:p>
        </p:txBody>
      </p:sp>
      <p:pic>
        <p:nvPicPr>
          <p:cNvPr id="1026" name="Picture 2" descr="http://www.phototravels.net/vienna/vienna-p/photo-vienna-p-155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931"/>
            <a:ext cx="9180512" cy="60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ISEBUQEBQSFRQQEREUExUWFBUYFBYWFxoVFBgYFRQXGyYeFxkjGRUSHy8iIygpLCwsFR4xNTAqNSYrLCkBCQoKDgwOGg8PGi4kHiQsKSwpMCksNSwsLywsKiwpLCwsLCwpLCwsKSwsLCwsLCwsKSwsKSwsLCwpLCwsLCwsLP/AABEIALkBEQMBIgACEQEDEQH/xAAbAAEAAwEBAQEAAAAAAAAAAAAAAwUGBAIHAf/EAEUQAAIBAgIDCwgHBwQDAAAAAAABAgMRBAUSITEGIiNBUXFyc5GywRMkMjNhobHRQ1J0gZKi4RRCYmNkwvBUgtLiFjRT/8QAGgEBAAMBAQEAAAAAAAAAAAAAAAECBAUDBv/EACoRAQACAQEFBwUBAAAAAAAAAAABAgMRBBIhMbETMkFxkcHwFCIzUWEj/9oADAMBAAIRAxEAPwD7iAAAAAAAAAAAAAAAD5dj6fnFXrqvekU2CztyjpaNRp8kIvxNBjlw9TraneZi63lKEnF72Kk3sg9Tu072fEjJtVr1iJrL0w1iZ0loqebatUKvt4NfC54qZzJP0a2z/wCSv8iiWbRevykbr+CP/E6MPjXK+jK/NTX/ABOd9VefGWrsawsJZ/xcOtn0Sv8AeeHn9l9K+elb4Ihnh6r2Rb5oRfwRz1KM1dOLXPBL+0idoyR49SMdXX/5A/5vM6S+RJlmaSqT0d+9t7wSVuLX2FbLDVZao2d7cUPkaHLMsVGOvXJrfOyXZbiNGz2y5LROs6KZK1rDTbjFw0+r/uibEyO49cNPq/7omuOtLIAAgAAAAAAAAAAAAAAAAAAAAAAAAAAAAAAAAfNcwfDVetqd5nFmeXKtSlFJaejvG+J8l+QlzKpw9XravekftGqeVpiY0lMcOL5tOk4Ss1Zp69t0XGX4mT2X+5fqet0jTxM7LXdWty2W3n1nZldN2TXHxHDyRpaYh0Yt9vF34J1dnCcuxFjTnN6paX+6nF+9TT9x25dSbtzce37y+wtLV8PkacWzzMc3ha/8Z+kla7hBSTtpJNN9qutqJFA6sYlpv7n7kQ2Opiru1iHhadZW25NcLLq/GJqzMbllwsuh4o056KSAAIAAAAAAAAAAAAAAAAAAAAAAAAAAAAAAAAfJc0l5xV66r35HvDjMo+cVeuq9+R6oRM8vRks4dSNeWk4tp7dGOzVbVzWOjL8XW1aLX4I3+B+boIedtPY9DuRJ8roryNBva8Uovls5xWvlVmcTJGt5iG6sxuwusH+2P0GtXG4wXv0TQ5e8YrKTp69upP4WKvL6C8riaeu3k4O13t0pK5fYKgnCnJ3beGi29d3ZLabcFJ56z6vC9v448VpaT00lJbbXt2NuxHonVjIWqSXI/BEeidWvJnWe5ePCy6HijTGc3NrhJdDxRoyVZAAEAAAAAAAAAAAAAAAAAAAAAAAAAAAAAAAAPleYx4er11XvyPeHifmPXnFXrqvekTYZHhprK7K7ol53z+T7sToy71FDl/bI9+BFukVsbzxpfBfI/culwFF/1i7dOD+Zxb8Mtvni2x3IaqhDzjEy5KUb/ikaLLocFRa/0vbqRR4VcNiurh3qheZL6ukvq4b4pHRwc/Xqz35ObGx4WXP4IicTqxy4WXP4IhcTfDzWG55cJLoeKNAUWQrhJdDxRekqSAAIAAAAAAAAAAAAAAAAAAAAAAAAAAAAAAAAfLseuHq9dV70jowyIswXD1etqd6RNhjyjmuzG6X/AN1dGj8CPAytQprkxi70D3umXnq6NL4HPhZpU6f2xP8ANA4OadM1vP3bqx9kNtgvX4q+zycbfimi9yaGqk1x4WPgUmB14jF+ynHvSNDlMbQo/Zo/CJ08Me/Vmsgxq4SXP4Ii9hPjFwkufwRC0b4eTuyOPCS6Hii8KbJVv30fFFySrIAAgAAAAAAAAAAAAAAAAAAAAAAAAAAAAAAAB8wzD19XravekdGFRDmEOHqP+bV70ifDHnCzLbqX54uaj8P1OenDgE/6tL3wZ0bqI+efdR7p4wqvhV7cX4018zgZo1zW+eLoV7kNpl874nFW46UX+eSL7KW/J0vs0DP5dFrE4rk8lHvs0GTx3lH7MvA6eCffqy3eMX6yXP8AIjkuMmxXpy5yO2rnN8PJ2ZL6b6Pii5KfJ1v30fFFwSrIAAgAAAAAAAAAAAAAAAAAAAAAAAAAAAAAAAB8zzD19XraneZPhSHHevq9dU7zJsMUWZTdU7Y1X4lRfstorX7mRZdU83iv6tP80D3uvV8dFLjjSXuTIsCuBh7MYr9tM4Gb8tvP3dCnchuMtqXxGK6qL/MzR5Ql5Oj9mXwRl8DPh8U/5Ue9M0mUVd5R+ywfwOngnh69WS7zXneba42eGe8RHfy52R3N0PJ3ZN6b6Pii4KfJvTfR8UXBKJAAEAAAAAAAAAAAAAAAAAAAAAAAAAAAAAAAAPmOOfD1etq95k+HfgcuYPh6vsrVe9I6MLyclv8AL8ZRLM7qdeOg+SNI58vlwNNcuMXxpsn3VLz2PtjQ/uRBgPVr+HFx+MDg5vzW83Qp3IazL0/K4tfy4dmlMvcrk9CnbasLHs3hRYN2rYna26cezSky/wAmlvaa/pY+9RN2zx4efVnu6cQ7zl0meGz3iPTlzsibOnDPKwyf030fFFwU2Svfvo+KLkIAAAAAAAAAAAAAAAAAAAAAAAAAAAAAAAAAAB8qzGuv2iqtfrqvE/rSJ8JV9j/C/kfuPlw9XraneZ04WRfs1dWR3US88jtWrD7VbjlynNhPQa5MUn74HZutd8Yta1KituzRbuue7OSHqXJf6lP7t78vcfObRH+tvN0qT9kNjg5cPierXekXOWtxhS+r+zU9fMoopsNBqtibr6ON7L+J+DLnLqEtCla2iqEY3fLq/U6GKPfqzWSYrGRVSSbjdN8eviInjqf1o9qO2rTWk9S52lc86C5F2I6cVeEptz2IjKpJRae8vqd+NGgKfJ0tN2X7vii4KzGkgACAAAAAAAAAAAAAAAAAAAAAAAAAAAAAAAAB8xx/r6vW1e8yDMc18hTulebT0VzcbXsJswrJV6t2vW1O9IzOe5hw60XsilblTV3b7ym05Zx45mvNOOu9biq1Bzendz0rvSjvnrd3pRve+s68LDXo+UirvXpKUe1NElPD0Ktpa6c3r0oau1bH2Ftgcvl+5iL24pRufObs2ng6E2iIW+UzVk1Vg3ZK+mrtcnYaTAzhb0tJ8SimzO4TBVV9JSs7bKa28utl9g8LO2+qO3sSivcdbBvaaTHz1ZbaJq1ffqLsm1qjffWX70uTiR6kQ0MqpU25Xu5O973d/a3/AIiTSur8pvwzbTSzytp4O3JfTl0fFF0UuSesl0fFF0XtzUgABVIAAAAAAAAAAAAAAAAAAAAAAAAAAAAAAAD4vn9e2IrddW78ipr5C69NTva7bTvr1OyOrdLVtia3X1u/I78jlfDxab2z7zMO01m0aPak7vFmYZfiKcrSjppbJLb2PwO6ji5Rauqqvt3kns5k7Gnbktjt94nGT1qT+9mD6aZl7TlcmXZnUdkozd+VFvRzCu9TjJK9tJu2ordOf1n2ux+SqSeq79t2/wDGaaVvEaTaXlMx+mhp1Hq0m/8AOTlOzB173jr5V8H4GLxEZPZJ+8s9ybl5V3f7k9V2+NJXua8VtL6aKW5NrkfrJdDxReFHknrZdDxReGy/N5QAAokAAAAAAAAAAAAAAAAAAAAAAAAAAAAAAAB8nzrIFUr1W3a9Wq+2TPGU7npUrpVU4SlfRcLvX/FpezkL7E+uqdbU7zPbPa2KlucKxaYcUcr1Wcvy/qe1lfLJ/hR18Z4XprmZTsqRPJO9LjrZU3daa9m8/Ugjk0l9J+T/ALF09rI4+JbsqfpG9Kpnk8n9Jb/YvmdOV4PyMnLS0rx0diVuPi5kdgkT2VYnU1lc7nat6suh4o0JmtzXrZdDxiaUpfmmAAFEg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data:image/jpeg;base64,/9j/4AAQSkZJRgABAQAAAQABAAD/2wCEAAkGBhISEBUQEBQSFRQQEREUExUWFBUYFBYWFxoVFBgYFRQXGyYeFxkjGRUSHy8iIygpLCwsFR4xNTAqNSYrLCkBCQoKDgwOGg8PGi4kHiQsKSwpMCksNSwsLywsKiwpLCwsLCwpLCwsKSwsLCwsLCwsKSwsKSwsLCwpLCwsLCwsLP/AABEIALkBEQMBIgACEQEDEQH/xAAbAAEAAwEBAQEAAAAAAAAAAAAAAwUGBAIHAf/EAEUQAAIBAgIDCwgHBwQDAAAAAAABAgMRBAUSITEGIiNBUXFyc5GywRMkMjNhobHRQ1J0gZKi4RRCYmNkwvBUgtLiFjRT/8QAGgEBAAMBAQEAAAAAAAAAAAAAAAECBAUDBv/EACoRAQACAQEFBwUBAAAAAAAAAAABAgMRBBIhMbETMkFxkcHwFCIzUWEj/9oADAMBAAIRAxEAPwD7iAAAAAAAAAAAAAAAD5dj6fnFXrqvekU2CztyjpaNRp8kIvxNBjlw9TraneZi63lKEnF72Kk3sg9Tu072fEjJtVr1iJrL0w1iZ0loqebatUKvt4NfC54qZzJP0a2z/wCSv8iiWbRevykbr+CP/E6MPjXK+jK/NTX/ABOd9VefGWrsawsJZ/xcOtn0Sv8AeeHn9l9K+elb4Ihnh6r2Rb5oRfwRz1KM1dOLXPBL+0idoyR49SMdXX/5A/5vM6S+RJlmaSqT0d+9t7wSVuLX2FbLDVZao2d7cUPkaHLMsVGOvXJrfOyXZbiNGz2y5LROs6KZK1rDTbjFw0+r/uibEyO49cNPq/7omuOtLIAAgAAAAAAAAAAAAAAAAAAAAAAAAAAAAAAAAfNcwfDVetqd5nFmeXKtSlFJaejvG+J8l+QlzKpw9XravekftGqeVpiY0lMcOL5tOk4Ss1Zp69t0XGX4mT2X+5fqet0jTxM7LXdWty2W3n1nZldN2TXHxHDyRpaYh0Yt9vF34J1dnCcuxFjTnN6paX+6nF+9TT9x25dSbtzce37y+wtLV8PkacWzzMc3ha/8Z+kla7hBSTtpJNN9qutqJFA6sYlpv7n7kQ2Opiru1iHhadZW25NcLLq/GJqzMbllwsuh4o056KSAAIAAAAAAAAAAAAAAAAAAAAAAAAAAAAAAAAfJc0l5xV66r35HvDjMo+cVeuq9+R6oRM8vRks4dSNeWk4tp7dGOzVbVzWOjL8XW1aLX4I3+B+boIedtPY9DuRJ8roryNBva8Uovls5xWvlVmcTJGt5iG6sxuwusH+2P0GtXG4wXv0TQ5e8YrKTp69upP4WKvL6C8riaeu3k4O13t0pK5fYKgnCnJ3beGi29d3ZLabcFJ56z6vC9v448VpaT00lJbbXt2NuxHonVjIWqSXI/BEeidWvJnWe5ePCy6HijTGc3NrhJdDxRoyVZAAEAAAAAAAAAAAAAAAAAAAAAAAAAAAAAAAAPleYx4er11XvyPeHifmPXnFXrqvekTYZHhprK7K7ol53z+T7sToy71FDl/bI9+BFukVsbzxpfBfI/culwFF/1i7dOD+Zxb8Mtvni2x3IaqhDzjEy5KUb/ikaLLocFRa/0vbqRR4VcNiurh3qheZL6ukvq4b4pHRwc/Xqz35ObGx4WXP4IicTqxy4WXP4IhcTfDzWG55cJLoeKNAUWQrhJdDxRekqSAAIAAAAAAAAAAAAAAAAAAAAAAAAAAAAAAAAfLseuHq9dV70jowyIswXD1etqd6RNhjyjmuzG6X/AN1dGj8CPAytQprkxi70D3umXnq6NL4HPhZpU6f2xP8ANA4OadM1vP3bqx9kNtgvX4q+zycbfimi9yaGqk1x4WPgUmB14jF+ynHvSNDlMbQo/Zo/CJ08Me/Vmsgxq4SXP4Ii9hPjFwkufwRC0b4eTuyOPCS6Hii8KbJVv30fFFySrIAAgAAAAAAAAAAAAAAAAAAAAAAAAAAAAAAAB8wzD19XravekdGFRDmEOHqP+bV70ifDHnCzLbqX54uaj8P1OenDgE/6tL3wZ0bqI+efdR7p4wqvhV7cX4018zgZo1zW+eLoV7kNpl874nFW46UX+eSL7KW/J0vs0DP5dFrE4rk8lHvs0GTx3lH7MvA6eCffqy3eMX6yXP8AIjkuMmxXpy5yO2rnN8PJ2ZL6b6Pii5KfJ1v30fFFwSrIAAgAAAAAAAAAAAAAAAAAAAAAAAAAAAAAAAB8zzD19XraneZPhSHHevq9dU7zJsMUWZTdU7Y1X4lRfstorX7mRZdU83iv6tP80D3uvV8dFLjjSXuTIsCuBh7MYr9tM4Gb8tvP3dCnchuMtqXxGK6qL/MzR5Ql5Oj9mXwRl8DPh8U/5Ue9M0mUVd5R+ywfwOngnh69WS7zXneba42eGe8RHfy52R3N0PJ3ZN6b6Pii4KfJvTfR8UXBKJAAEAAAAAAAAAAAAAAAAAAAAAAAAAAAAAAAAPmOOfD1etq95k+HfgcuYPh6vsrVe9I6MLyclv8AL8ZRLM7qdeOg+SNI58vlwNNcuMXxpsn3VLz2PtjQ/uRBgPVr+HFx+MDg5vzW83Qp3IazL0/K4tfy4dmlMvcrk9CnbasLHs3hRYN2rYna26cezSky/wAmlvaa/pY+9RN2zx4efVnu6cQ7zl0meGz3iPTlzsibOnDPKwyf030fFFwU2Svfvo+KLkIAAAAAAAAAAAAAAAAAAAAAAAAAAAAAAAAAAB8qzGuv2iqtfrqvE/rSJ8JV9j/C/kfuPlw9XraneZ04WRfs1dWR3US88jtWrD7VbjlynNhPQa5MUn74HZutd8Yta1KituzRbuue7OSHqXJf6lP7t78vcfObRH+tvN0qT9kNjg5cPierXekXOWtxhS+r+zU9fMoopsNBqtibr6ON7L+J+DLnLqEtCla2iqEY3fLq/U6GKPfqzWSYrGRVSSbjdN8eviInjqf1o9qO2rTWk9S52lc86C5F2I6cVeEptz2IjKpJRae8vqd+NGgKfJ0tN2X7vii4KzGkgACAAAAAAAAAAAAAAAAAAAAAAAAAAAAAAAAB8xx/r6vW1e8yDMc18hTulebT0VzcbXsJswrJV6t2vW1O9IzOe5hw60XsilblTV3b7ym05Zx45mvNOOu9biq1Bzendz0rvSjvnrd3pRve+s68LDXo+UirvXpKUe1NElPD0Ktpa6c3r0oau1bH2Ftgcvl+5iL24pRufObs2ng6E2iIW+UzVk1Vg3ZK+mrtcnYaTAzhb0tJ8SimzO4TBVV9JSs7bKa28utl9g8LO2+qO3sSivcdbBvaaTHz1ZbaJq1ffqLsm1qjffWX70uTiR6kQ0MqpU25Xu5O973d/a3/AIiTSur8pvwzbTSzytp4O3JfTl0fFF0UuSesl0fFF0XtzUgABVIAAAAAAAAAAAAAAAAAAAAAAAAAAAAAAAD4vn9e2IrddW78ipr5C69NTva7bTvr1OyOrdLVtia3X1u/I78jlfDxab2z7zMO01m0aPak7vFmYZfiKcrSjppbJLb2PwO6ji5Rauqqvt3kns5k7Gnbktjt94nGT1qT+9mD6aZl7TlcmXZnUdkozd+VFvRzCu9TjJK9tJu2ordOf1n2ux+SqSeq79t2/wDGaaVvEaTaXlMx+mhp1Hq0m/8AOTlOzB173jr5V8H4GLxEZPZJ+8s9ybl5V3f7k9V2+NJXua8VtL6aKW5NrkfrJdDxReFHknrZdDxReGy/N5QAAokAAAAAAAAAAAAAAAAAAAAAAAAAAAAAAAB8nzrIFUr1W3a9Wq+2TPGU7npUrpVU4SlfRcLvX/FpezkL7E+uqdbU7zPbPa2KlucKxaYcUcr1Wcvy/qe1lfLJ/hR18Z4XprmZTsqRPJO9LjrZU3daa9m8/Ugjk0l9J+T/ALF09rI4+JbsqfpG9Kpnk8n9Jb/YvmdOV4PyMnLS0rx0diVuPi5kdgkT2VYnU1lc7nat6suh4o0JmtzXrZdDxiaUpfmmAAFEg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6" descr="data:image/jpeg;base64,/9j/4AAQSkZJRgABAQAAAQABAAD/2wCEAAkGBhISEBUQEBQSFRQQEREUExUWFBUYFBYWFxoVFBgYFRQXGyYeFxkjGRUSHy8iIygpLCwsFR4xNTAqNSYrLCkBCQoKDgwOGg8PGi4kHiQsKSwpMCksNSwsLywsKiwpLCwsLCwpLCwsKSwsLCwsLCwsKSwsKSwsLCwpLCwsLCwsLP/AABEIALkBEQMBIgACEQEDEQH/xAAbAAEAAwEBAQEAAAAAAAAAAAAAAwUGBAIHAf/EAEUQAAIBAgIDCwgHBwQDAAAAAAABAgMRBAUSITEGIiNBUXFyc5GywRMkMjNhobHRQ1J0gZKi4RRCYmNkwvBUgtLiFjRT/8QAGgEBAAMBAQEAAAAAAAAAAAAAAAECBAUDBv/EACoRAQACAQEFBwUBAAAAAAAAAAABAgMRBBIhMbETMkFxkcHwFCIzUWEj/9oADAMBAAIRAxEAPwD7iAAAAAAAAAAAAAAAD5dj6fnFXrqvekU2CztyjpaNRp8kIvxNBjlw9TraneZi63lKEnF72Kk3sg9Tu072fEjJtVr1iJrL0w1iZ0loqebatUKvt4NfC54qZzJP0a2z/wCSv8iiWbRevykbr+CP/E6MPjXK+jK/NTX/ABOd9VefGWrsawsJZ/xcOtn0Sv8AeeHn9l9K+elb4Ihnh6r2Rb5oRfwRz1KM1dOLXPBL+0idoyR49SMdXX/5A/5vM6S+RJlmaSqT0d+9t7wSVuLX2FbLDVZao2d7cUPkaHLMsVGOvXJrfOyXZbiNGz2y5LROs6KZK1rDTbjFw0+r/uibEyO49cNPq/7omuOtLIAAgAAAAAAAAAAAAAAAAAAAAAAAAAAAAAAAAfNcwfDVetqd5nFmeXKtSlFJaejvG+J8l+QlzKpw9XravekftGqeVpiY0lMcOL5tOk4Ss1Zp69t0XGX4mT2X+5fqet0jTxM7LXdWty2W3n1nZldN2TXHxHDyRpaYh0Yt9vF34J1dnCcuxFjTnN6paX+6nF+9TT9x25dSbtzce37y+wtLV8PkacWzzMc3ha/8Z+kla7hBSTtpJNN9qutqJFA6sYlpv7n7kQ2Opiru1iHhadZW25NcLLq/GJqzMbllwsuh4o056KSAAIAAAAAAAAAAAAAAAAAAAAAAAAAAAAAAAAfJc0l5xV66r35HvDjMo+cVeuq9+R6oRM8vRks4dSNeWk4tp7dGOzVbVzWOjL8XW1aLX4I3+B+boIedtPY9DuRJ8roryNBva8Uovls5xWvlVmcTJGt5iG6sxuwusH+2P0GtXG4wXv0TQ5e8YrKTp69upP4WKvL6C8riaeu3k4O13t0pK5fYKgnCnJ3beGi29d3ZLabcFJ56z6vC9v448VpaT00lJbbXt2NuxHonVjIWqSXI/BEeidWvJnWe5ePCy6HijTGc3NrhJdDxRoyVZAAEAAAAAAAAAAAAAAAAAAAAAAAAAAAAAAAAPleYx4er11XvyPeHifmPXnFXrqvekTYZHhprK7K7ol53z+T7sToy71FDl/bI9+BFukVsbzxpfBfI/culwFF/1i7dOD+Zxb8Mtvni2x3IaqhDzjEy5KUb/ikaLLocFRa/0vbqRR4VcNiurh3qheZL6ukvq4b4pHRwc/Xqz35ObGx4WXP4IicTqxy4WXP4IhcTfDzWG55cJLoeKNAUWQrhJdDxRekqSAAIAAAAAAAAAAAAAAAAAAAAAAAAAAAAAAAAfLseuHq9dV70jowyIswXD1etqd6RNhjyjmuzG6X/AN1dGj8CPAytQprkxi70D3umXnq6NL4HPhZpU6f2xP8ANA4OadM1vP3bqx9kNtgvX4q+zycbfimi9yaGqk1x4WPgUmB14jF+ynHvSNDlMbQo/Zo/CJ08Me/Vmsgxq4SXP4Ii9hPjFwkufwRC0b4eTuyOPCS6Hii8KbJVv30fFFySrIAAgAAAAAAAAAAAAAAAAAAAAAAAAAAAAAAAB8wzD19XravekdGFRDmEOHqP+bV70ifDHnCzLbqX54uaj8P1OenDgE/6tL3wZ0bqI+efdR7p4wqvhV7cX4018zgZo1zW+eLoV7kNpl874nFW46UX+eSL7KW/J0vs0DP5dFrE4rk8lHvs0GTx3lH7MvA6eCffqy3eMX6yXP8AIjkuMmxXpy5yO2rnN8PJ2ZL6b6Pii5KfJ1v30fFFwSrIAAgAAAAAAAAAAAAAAAAAAAAAAAAAAAAAAAB8zzD19XraneZPhSHHevq9dU7zJsMUWZTdU7Y1X4lRfstorX7mRZdU83iv6tP80D3uvV8dFLjjSXuTIsCuBh7MYr9tM4Gb8tvP3dCnchuMtqXxGK6qL/MzR5Ql5Oj9mXwRl8DPh8U/5Ue9M0mUVd5R+ywfwOngnh69WS7zXneba42eGe8RHfy52R3N0PJ3ZN6b6Pii4KfJvTfR8UXBKJAAEAAAAAAAAAAAAAAAAAAAAAAAAAAAAAAAAPmOOfD1etq95k+HfgcuYPh6vsrVe9I6MLyclv8AL8ZRLM7qdeOg+SNI58vlwNNcuMXxpsn3VLz2PtjQ/uRBgPVr+HFx+MDg5vzW83Qp3IazL0/K4tfy4dmlMvcrk9CnbasLHs3hRYN2rYna26cezSky/wAmlvaa/pY+9RN2zx4efVnu6cQ7zl0meGz3iPTlzsibOnDPKwyf030fFFwU2Svfvo+KLkIAAAAAAAAAAAAAAAAAAAAAAAAAAAAAAAAAAB8qzGuv2iqtfrqvE/rSJ8JV9j/C/kfuPlw9XraneZ04WRfs1dWR3US88jtWrD7VbjlynNhPQa5MUn74HZutd8Yta1KituzRbuue7OSHqXJf6lP7t78vcfObRH+tvN0qT9kNjg5cPierXekXOWtxhS+r+zU9fMoopsNBqtibr6ON7L+J+DLnLqEtCla2iqEY3fLq/U6GKPfqzWSYrGRVSSbjdN8eviInjqf1o9qO2rTWk9S52lc86C5F2I6cVeEptz2IjKpJRae8vqd+NGgKfJ0tN2X7vii4KzGkgACAAAAAAAAAAAAAAAAAAAAAAAAAAAAAAAAB8xx/r6vW1e8yDMc18hTulebT0VzcbXsJswrJV6t2vW1O9IzOe5hw60XsilblTV3b7ym05Zx45mvNOOu9biq1Bzendz0rvSjvnrd3pRve+s68LDXo+UirvXpKUe1NElPD0Ktpa6c3r0oau1bH2Ftgcvl+5iL24pRufObs2ng6E2iIW+UzVk1Vg3ZK+mrtcnYaTAzhb0tJ8SimzO4TBVV9JSs7bKa28utl9g8LO2+qO3sSivcdbBvaaTHz1ZbaJq1ffqLsm1qjffWX70uTiR6kQ0MqpU25Xu5O973d/a3/AIiTSur8pvwzbTSzytp4O3JfTl0fFF0UuSesl0fFF0XtzUgABVIAAAAAAAAAAAAAAAAAAAAAAAAAAAAAAAD4vn9e2IrddW78ipr5C69NTva7bTvr1OyOrdLVtia3X1u/I78jlfDxab2z7zMO01m0aPak7vFmYZfiKcrSjppbJLb2PwO6ji5Rauqqvt3kns5k7Gnbktjt94nGT1qT+9mD6aZl7TlcmXZnUdkozd+VFvRzCu9TjJK9tJu2ordOf1n2ux+SqSeq79t2/wDGaaVvEaTaXlMx+mhp1Hq0m/8AOTlOzB173jr5V8H4GLxEZPZJ+8s9ybl5V3f7k9V2+NJXua8VtL6aKW5NrkfrJdDxReFHknrZdDxReGy/N5QAAokAAAAAAAAAAAAAAAAAAAAAAAAAAAAAAAB8nzrIFUr1W3a9Wq+2TPGU7npUrpVU4SlfRcLvX/FpezkL7E+uqdbU7zPbPa2KlucKxaYcUcr1Wcvy/qe1lfLJ/hR18Z4XprmZTsqRPJO9LjrZU3daa9m8/Ugjk0l9J+T/ALF09rI4+JbsqfpG9Kpnk8n9Jb/YvmdOV4PyMnLS0rx0diVuPi5kdgkT2VYnU1lc7nat6suh4o0JmtzXrZdDxiaUpfmmAAFEgAAAAAAAAAAAAAA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Textfeld 30"/>
          <p:cNvSpPr txBox="1"/>
          <p:nvPr/>
        </p:nvSpPr>
        <p:spPr>
          <a:xfrm rot="21440651">
            <a:off x="1992314" y="2981989"/>
            <a:ext cx="4131525" cy="6396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dirty="0" smtClean="0">
                <a:solidFill>
                  <a:schemeClr val="bg1"/>
                </a:solidFill>
              </a:rPr>
              <a:t>Was sind „Hörpl</a:t>
            </a:r>
            <a:r>
              <a:rPr lang="de-AT" sz="2400" dirty="0" smtClean="0">
                <a:solidFill>
                  <a:schemeClr val="bg1"/>
                </a:solidFill>
              </a:rPr>
              <a:t>ätze“?</a:t>
            </a:r>
            <a:endParaRPr lang="de-AT" sz="3600" i="1" dirty="0">
              <a:solidFill>
                <a:schemeClr val="bg1"/>
              </a:solidFill>
              <a:effectLst/>
              <a:latin typeface="Times New Roman"/>
              <a:ea typeface="MS Mincho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725299"/>
            <a:ext cx="1584176" cy="61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19200"/>
            <a:ext cx="5646420" cy="5638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2132856"/>
            <a:ext cx="2811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chemeClr val="tx2"/>
                </a:solidFill>
              </a:rPr>
              <a:t>Direktschall</a:t>
            </a:r>
          </a:p>
          <a:p>
            <a:r>
              <a:rPr lang="de-AT" sz="3200" dirty="0" smtClean="0">
                <a:solidFill>
                  <a:schemeClr val="bg1">
                    <a:lumMod val="85000"/>
                  </a:schemeClr>
                </a:solidFill>
              </a:rPr>
              <a:t>Reflexion </a:t>
            </a:r>
          </a:p>
          <a:p>
            <a:r>
              <a:rPr lang="de-AT" sz="3200" dirty="0" smtClean="0">
                <a:solidFill>
                  <a:schemeClr val="bg1">
                    <a:lumMod val="85000"/>
                  </a:schemeClr>
                </a:solidFill>
              </a:rPr>
              <a:t>Kantenbeugung</a:t>
            </a:r>
            <a:endParaRPr lang="de-AT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2987824" y="4038600"/>
            <a:ext cx="2319154" cy="2819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78" y="1219200"/>
            <a:ext cx="5638800" cy="5638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2132856"/>
            <a:ext cx="2811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chemeClr val="tx2"/>
                </a:solidFill>
              </a:rPr>
              <a:t>Direktschall</a:t>
            </a:r>
          </a:p>
          <a:p>
            <a:r>
              <a:rPr lang="de-AT" sz="3200" dirty="0" smtClean="0">
                <a:solidFill>
                  <a:schemeClr val="tx2"/>
                </a:solidFill>
              </a:rPr>
              <a:t>Reflexion </a:t>
            </a:r>
          </a:p>
          <a:p>
            <a:r>
              <a:rPr lang="de-AT" sz="3200" dirty="0" smtClean="0">
                <a:solidFill>
                  <a:schemeClr val="bg1">
                    <a:lumMod val="85000"/>
                  </a:schemeClr>
                </a:solidFill>
              </a:rPr>
              <a:t>Kantenbeugung</a:t>
            </a:r>
            <a:endParaRPr lang="de-AT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H="1" flipV="1">
            <a:off x="3059832" y="1412776"/>
            <a:ext cx="2247146" cy="262582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050752" y="615006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9" name="Gerade Verbindung 18"/>
          <p:cNvCxnSpPr/>
          <p:nvPr/>
        </p:nvCxnSpPr>
        <p:spPr>
          <a:xfrm flipH="1">
            <a:off x="2987824" y="4038600"/>
            <a:ext cx="2319154" cy="2819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78" y="1219200"/>
            <a:ext cx="5638800" cy="5638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2132856"/>
            <a:ext cx="2811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chemeClr val="tx2"/>
                </a:solidFill>
              </a:rPr>
              <a:t>Direktschall</a:t>
            </a:r>
          </a:p>
          <a:p>
            <a:r>
              <a:rPr lang="de-AT" sz="3200" dirty="0" smtClean="0">
                <a:solidFill>
                  <a:schemeClr val="tx2"/>
                </a:solidFill>
              </a:rPr>
              <a:t>Reflexion </a:t>
            </a:r>
          </a:p>
          <a:p>
            <a:r>
              <a:rPr lang="de-AT" sz="3200" dirty="0" smtClean="0">
                <a:solidFill>
                  <a:schemeClr val="tx2"/>
                </a:solidFill>
              </a:rPr>
              <a:t>Kantenbeugung</a:t>
            </a:r>
            <a:endParaRPr lang="de-AT" sz="3200" dirty="0">
              <a:solidFill>
                <a:schemeClr val="tx2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3059832" y="1412776"/>
            <a:ext cx="2247146" cy="262582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2987824" y="4038600"/>
            <a:ext cx="2319154" cy="2819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78" y="1219200"/>
            <a:ext cx="5638800" cy="5638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2132856"/>
            <a:ext cx="2811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chemeClr val="tx2"/>
                </a:solidFill>
              </a:rPr>
              <a:t>Direktschall</a:t>
            </a:r>
          </a:p>
          <a:p>
            <a:r>
              <a:rPr lang="de-AT" sz="3200" dirty="0" smtClean="0">
                <a:solidFill>
                  <a:schemeClr val="tx2"/>
                </a:solidFill>
              </a:rPr>
              <a:t>Reflexion </a:t>
            </a:r>
          </a:p>
          <a:p>
            <a:r>
              <a:rPr lang="de-AT" sz="3200" dirty="0" smtClean="0">
                <a:solidFill>
                  <a:schemeClr val="tx2"/>
                </a:solidFill>
              </a:rPr>
              <a:t>Kantenbeugung</a:t>
            </a:r>
            <a:endParaRPr lang="de-AT" sz="3200" dirty="0">
              <a:solidFill>
                <a:schemeClr val="tx2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3059832" y="1412776"/>
            <a:ext cx="2247146" cy="262582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2987824" y="4038600"/>
            <a:ext cx="2319154" cy="2819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4283968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2267744" y="4552814"/>
            <a:ext cx="1090545" cy="1156639"/>
          </a:xfrm>
          <a:custGeom>
            <a:avLst/>
            <a:gdLst>
              <a:gd name="connsiteX0" fmla="*/ 1051560 w 1508760"/>
              <a:gd name="connsiteY0" fmla="*/ 0 h 1600200"/>
              <a:gd name="connsiteX1" fmla="*/ 0 w 1508760"/>
              <a:gd name="connsiteY1" fmla="*/ 1600200 h 1600200"/>
              <a:gd name="connsiteX2" fmla="*/ 1508760 w 1508760"/>
              <a:gd name="connsiteY2" fmla="*/ 762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60" h="1600200">
                <a:moveTo>
                  <a:pt x="1051560" y="0"/>
                </a:moveTo>
                <a:lnTo>
                  <a:pt x="0" y="1600200"/>
                </a:lnTo>
                <a:lnTo>
                  <a:pt x="1508760" y="76200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038836" y="2492896"/>
            <a:ext cx="4373196" cy="4020696"/>
          </a:xfrm>
          <a:custGeom>
            <a:avLst/>
            <a:gdLst>
              <a:gd name="connsiteX0" fmla="*/ 0 w 6050280"/>
              <a:gd name="connsiteY0" fmla="*/ 2849880 h 5562600"/>
              <a:gd name="connsiteX1" fmla="*/ 4556760 w 6050280"/>
              <a:gd name="connsiteY1" fmla="*/ 0 h 5562600"/>
              <a:gd name="connsiteX2" fmla="*/ 6050280 w 6050280"/>
              <a:gd name="connsiteY2" fmla="*/ 2606040 h 5562600"/>
              <a:gd name="connsiteX3" fmla="*/ 1432560 w 6050280"/>
              <a:gd name="connsiteY3" fmla="*/ 5562600 h 5562600"/>
              <a:gd name="connsiteX4" fmla="*/ 0 w 6050280"/>
              <a:gd name="connsiteY4" fmla="*/ 284988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280" h="5562600">
                <a:moveTo>
                  <a:pt x="0" y="2849880"/>
                </a:moveTo>
                <a:lnTo>
                  <a:pt x="4556760" y="0"/>
                </a:lnTo>
                <a:lnTo>
                  <a:pt x="6050280" y="2606040"/>
                </a:lnTo>
                <a:lnTo>
                  <a:pt x="1432560" y="5562600"/>
                </a:lnTo>
                <a:lnTo>
                  <a:pt x="0" y="28498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8123232" y="4236328"/>
            <a:ext cx="121176" cy="12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 17"/>
          <p:cNvSpPr/>
          <p:nvPr/>
        </p:nvSpPr>
        <p:spPr>
          <a:xfrm>
            <a:off x="2294951" y="4684214"/>
            <a:ext cx="1772993" cy="1985146"/>
          </a:xfrm>
          <a:custGeom>
            <a:avLst/>
            <a:gdLst>
              <a:gd name="connsiteX0" fmla="*/ 685800 w 1783080"/>
              <a:gd name="connsiteY0" fmla="*/ 30480 h 1996440"/>
              <a:gd name="connsiteX1" fmla="*/ 0 w 1783080"/>
              <a:gd name="connsiteY1" fmla="*/ 1143000 h 1996440"/>
              <a:gd name="connsiteX2" fmla="*/ 1783080 w 1783080"/>
              <a:gd name="connsiteY2" fmla="*/ 1996440 h 1996440"/>
              <a:gd name="connsiteX3" fmla="*/ 762000 w 1783080"/>
              <a:gd name="connsiteY3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1996440">
                <a:moveTo>
                  <a:pt x="685800" y="30480"/>
                </a:moveTo>
                <a:lnTo>
                  <a:pt x="0" y="1143000"/>
                </a:lnTo>
                <a:lnTo>
                  <a:pt x="1783080" y="1996440"/>
                </a:lnTo>
                <a:lnTo>
                  <a:pt x="762000" y="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reihandform 33"/>
          <p:cNvSpPr/>
          <p:nvPr/>
        </p:nvSpPr>
        <p:spPr>
          <a:xfrm>
            <a:off x="4358640" y="2590800"/>
            <a:ext cx="3825240" cy="1722120"/>
          </a:xfrm>
          <a:custGeom>
            <a:avLst/>
            <a:gdLst>
              <a:gd name="connsiteX0" fmla="*/ 259080 w 1859280"/>
              <a:gd name="connsiteY0" fmla="*/ 0 h 1752600"/>
              <a:gd name="connsiteX1" fmla="*/ 0 w 1859280"/>
              <a:gd name="connsiteY1" fmla="*/ 1295400 h 1752600"/>
              <a:gd name="connsiteX2" fmla="*/ 1859280 w 1859280"/>
              <a:gd name="connsiteY2" fmla="*/ 1752600 h 1752600"/>
              <a:gd name="connsiteX0" fmla="*/ 259080 w 2545080"/>
              <a:gd name="connsiteY0" fmla="*/ 0 h 1706880"/>
              <a:gd name="connsiteX1" fmla="*/ 0 w 2545080"/>
              <a:gd name="connsiteY1" fmla="*/ 1295400 h 1706880"/>
              <a:gd name="connsiteX2" fmla="*/ 2545080 w 2545080"/>
              <a:gd name="connsiteY2" fmla="*/ 1706880 h 1706880"/>
              <a:gd name="connsiteX0" fmla="*/ 259080 w 4084320"/>
              <a:gd name="connsiteY0" fmla="*/ 0 h 1722120"/>
              <a:gd name="connsiteX1" fmla="*/ 0 w 4084320"/>
              <a:gd name="connsiteY1" fmla="*/ 1295400 h 1722120"/>
              <a:gd name="connsiteX2" fmla="*/ 4084320 w 4084320"/>
              <a:gd name="connsiteY2" fmla="*/ 1722120 h 1722120"/>
              <a:gd name="connsiteX0" fmla="*/ 0 w 3825240"/>
              <a:gd name="connsiteY0" fmla="*/ 0 h 1722120"/>
              <a:gd name="connsiteX1" fmla="*/ 335280 w 3825240"/>
              <a:gd name="connsiteY1" fmla="*/ 868680 h 1722120"/>
              <a:gd name="connsiteX2" fmla="*/ 3825240 w 3825240"/>
              <a:gd name="connsiteY2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240" h="1722120">
                <a:moveTo>
                  <a:pt x="0" y="0"/>
                </a:moveTo>
                <a:lnTo>
                  <a:pt x="335280" y="868680"/>
                </a:lnTo>
                <a:lnTo>
                  <a:pt x="3825240" y="172212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9" name="Gerade Verbindung mit Pfeil 68"/>
          <p:cNvCxnSpPr/>
          <p:nvPr/>
        </p:nvCxnSpPr>
        <p:spPr>
          <a:xfrm flipV="1">
            <a:off x="3923928" y="2492896"/>
            <a:ext cx="2303540" cy="1486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ihandform 69"/>
          <p:cNvSpPr/>
          <p:nvPr/>
        </p:nvSpPr>
        <p:spPr>
          <a:xfrm rot="-660000">
            <a:off x="3910477" y="3158378"/>
            <a:ext cx="243840" cy="637251"/>
          </a:xfrm>
          <a:custGeom>
            <a:avLst/>
            <a:gdLst>
              <a:gd name="connsiteX0" fmla="*/ 243840 w 243840"/>
              <a:gd name="connsiteY0" fmla="*/ 175897 h 637251"/>
              <a:gd name="connsiteX1" fmla="*/ 182880 w 243840"/>
              <a:gd name="connsiteY1" fmla="*/ 23497 h 637251"/>
              <a:gd name="connsiteX2" fmla="*/ 30480 w 243840"/>
              <a:gd name="connsiteY2" fmla="*/ 617857 h 637251"/>
              <a:gd name="connsiteX3" fmla="*/ 0 w 243840"/>
              <a:gd name="connsiteY3" fmla="*/ 434977 h 6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" h="637251">
                <a:moveTo>
                  <a:pt x="243840" y="175897"/>
                </a:moveTo>
                <a:cubicBezTo>
                  <a:pt x="231140" y="62867"/>
                  <a:pt x="218440" y="-50163"/>
                  <a:pt x="182880" y="23497"/>
                </a:cubicBezTo>
                <a:cubicBezTo>
                  <a:pt x="147320" y="97157"/>
                  <a:pt x="60960" y="549277"/>
                  <a:pt x="30480" y="617857"/>
                </a:cubicBezTo>
                <a:cubicBezTo>
                  <a:pt x="0" y="686437"/>
                  <a:pt x="0" y="560707"/>
                  <a:pt x="0" y="43497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3959586" y="320862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C00000"/>
                </a:solidFill>
              </a:rPr>
              <a:t>d</a:t>
            </a:r>
            <a:r>
              <a:rPr lang="de-AT" sz="2400" i="1" dirty="0" err="1" smtClean="0">
                <a:solidFill>
                  <a:srgbClr val="C00000"/>
                </a:solidFill>
              </a:rPr>
              <a:t>z</a:t>
            </a:r>
            <a:endParaRPr lang="de-AT" sz="2400" i="1" dirty="0">
              <a:solidFill>
                <a:srgbClr val="C00000"/>
              </a:solidFill>
            </a:endParaRPr>
          </a:p>
        </p:txBody>
      </p:sp>
      <p:cxnSp>
        <p:nvCxnSpPr>
          <p:cNvPr id="72" name="Gerade Verbindung mit Pfeil 71"/>
          <p:cNvCxnSpPr/>
          <p:nvPr/>
        </p:nvCxnSpPr>
        <p:spPr>
          <a:xfrm flipV="1">
            <a:off x="6185108" y="5589240"/>
            <a:ext cx="0" cy="105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5940152" y="6493129"/>
            <a:ext cx="24051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H="1">
            <a:off x="7481252" y="628885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8331568" y="6208138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t</a:t>
            </a:r>
            <a:endParaRPr lang="de-AT" sz="3200" b="1" i="1" dirty="0"/>
          </a:p>
        </p:txBody>
      </p:sp>
      <p:cxnSp>
        <p:nvCxnSpPr>
          <p:cNvPr id="76" name="Gerade Verbindung 75"/>
          <p:cNvCxnSpPr/>
          <p:nvPr/>
        </p:nvCxnSpPr>
        <p:spPr>
          <a:xfrm flipH="1" flipV="1">
            <a:off x="7164288" y="6208138"/>
            <a:ext cx="360040" cy="10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 flipV="1">
            <a:off x="7071516" y="6088588"/>
            <a:ext cx="108012" cy="1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 flipV="1">
            <a:off x="6948264" y="5805264"/>
            <a:ext cx="108012" cy="262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6921976" y="5661248"/>
            <a:ext cx="0" cy="831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V="1">
            <a:off x="6444208" y="5661248"/>
            <a:ext cx="0" cy="831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4602480" y="3356992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Textfeld 91"/>
          <p:cNvSpPr txBox="1"/>
          <p:nvPr/>
        </p:nvSpPr>
        <p:spPr>
          <a:xfrm>
            <a:off x="281579" y="1844824"/>
            <a:ext cx="4026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FF0000"/>
                </a:solidFill>
              </a:rPr>
              <a:t>Biot</a:t>
            </a:r>
            <a:r>
              <a:rPr lang="de-AT" sz="2400" dirty="0" smtClean="0">
                <a:solidFill>
                  <a:srgbClr val="FF0000"/>
                </a:solidFill>
              </a:rPr>
              <a:t>-Tolstoy-</a:t>
            </a:r>
            <a:r>
              <a:rPr lang="de-AT" sz="2400" dirty="0" err="1" smtClean="0">
                <a:solidFill>
                  <a:srgbClr val="FF0000"/>
                </a:solidFill>
              </a:rPr>
              <a:t>Medwin</a:t>
            </a:r>
            <a:r>
              <a:rPr lang="de-AT" sz="2400" dirty="0" smtClean="0">
                <a:solidFill>
                  <a:srgbClr val="FF0000"/>
                </a:solidFill>
              </a:rPr>
              <a:t>-Svensson</a:t>
            </a:r>
          </a:p>
          <a:p>
            <a:endParaRPr lang="de-AT" sz="2400" dirty="0"/>
          </a:p>
          <a:p>
            <a:r>
              <a:rPr lang="de-AT" sz="2400" i="1" dirty="0"/>
              <a:t>ERGÄNZT </a:t>
            </a:r>
            <a:r>
              <a:rPr lang="de-AT" sz="2400" i="1" dirty="0" smtClean="0"/>
              <a:t>GEOMETRISCHE </a:t>
            </a:r>
          </a:p>
          <a:p>
            <a:r>
              <a:rPr lang="de-AT" sz="2400" i="1" dirty="0" smtClean="0"/>
              <a:t>RAUMAKUSTIK-SIMULATION</a:t>
            </a:r>
          </a:p>
          <a:p>
            <a:endParaRPr lang="de-AT" sz="2400" i="1" dirty="0"/>
          </a:p>
          <a:p>
            <a:r>
              <a:rPr lang="de-AT" sz="2400" i="1" dirty="0" smtClean="0"/>
              <a:t>AM COMPUTER:</a:t>
            </a:r>
          </a:p>
          <a:p>
            <a:r>
              <a:rPr lang="de-AT" sz="2400" i="1" dirty="0" smtClean="0"/>
              <a:t>DISKRETISIERTES </a:t>
            </a:r>
            <a:br>
              <a:rPr lang="de-AT" sz="2400" i="1" dirty="0" smtClean="0"/>
            </a:br>
            <a:r>
              <a:rPr lang="de-AT" sz="2400" i="1" dirty="0" smtClean="0"/>
              <a:t>LINIEN-INTEGRAL</a:t>
            </a:r>
            <a:br>
              <a:rPr lang="de-AT" sz="2400" i="1" dirty="0" smtClean="0"/>
            </a:br>
            <a:endParaRPr lang="de-AT" sz="2400" i="1" dirty="0" smtClean="0"/>
          </a:p>
        </p:txBody>
      </p:sp>
      <p:sp>
        <p:nvSpPr>
          <p:cNvPr id="33" name="Rechteck 32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  <a:t>Beugung kommt von Quellpunkten an</a:t>
            </a:r>
            <a:br>
              <a:rPr lang="de-AT" b="1" spc="-1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Kante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120787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272915" y="50935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929099" y="544522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441267" y="292494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819287" y="2276872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8316416" y="4005336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 smtClean="0">
                <a:effectLst/>
                <a:ea typeface="MS Mincho"/>
                <a:cs typeface="Times New Roman"/>
              </a:rPr>
              <a:t>E</a:t>
            </a:r>
            <a:endParaRPr lang="de-AT" sz="2800" dirty="0">
              <a:effectLst/>
              <a:ea typeface="MS Mincho"/>
              <a:cs typeface="Times New Roman"/>
            </a:endParaRP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3259506" y="3005974"/>
            <a:ext cx="2248598" cy="1418439"/>
          </a:xfrm>
          <a:prstGeom prst="straightConnector1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027153" y="3154680"/>
            <a:ext cx="2261298" cy="1426449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4358640" y="2590800"/>
            <a:ext cx="3825240" cy="172212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5508104" y="2022448"/>
            <a:ext cx="1544847" cy="974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87" y="1340768"/>
            <a:ext cx="7720563" cy="6095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7164288" y="16288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z</a:t>
            </a:r>
            <a:endParaRPr lang="de-AT" sz="3200" b="1" i="1" dirty="0"/>
          </a:p>
        </p:txBody>
      </p:sp>
      <p:sp>
        <p:nvSpPr>
          <p:cNvPr id="3" name="Freihandform 2"/>
          <p:cNvSpPr/>
          <p:nvPr/>
        </p:nvSpPr>
        <p:spPr>
          <a:xfrm>
            <a:off x="261257" y="1230086"/>
            <a:ext cx="8621486" cy="5529943"/>
          </a:xfrm>
          <a:custGeom>
            <a:avLst/>
            <a:gdLst>
              <a:gd name="connsiteX0" fmla="*/ 0 w 8621486"/>
              <a:gd name="connsiteY0" fmla="*/ 206828 h 5529943"/>
              <a:gd name="connsiteX1" fmla="*/ 8545286 w 8621486"/>
              <a:gd name="connsiteY1" fmla="*/ 0 h 5529943"/>
              <a:gd name="connsiteX2" fmla="*/ 8621486 w 8621486"/>
              <a:gd name="connsiteY2" fmla="*/ 5529943 h 5529943"/>
              <a:gd name="connsiteX3" fmla="*/ 1132114 w 8621486"/>
              <a:gd name="connsiteY3" fmla="*/ 5355771 h 5529943"/>
              <a:gd name="connsiteX4" fmla="*/ 2677886 w 8621486"/>
              <a:gd name="connsiteY4" fmla="*/ 2786743 h 5529943"/>
              <a:gd name="connsiteX5" fmla="*/ 3907972 w 8621486"/>
              <a:gd name="connsiteY5" fmla="*/ 1959428 h 5529943"/>
              <a:gd name="connsiteX6" fmla="*/ 3712029 w 8621486"/>
              <a:gd name="connsiteY6" fmla="*/ 1556657 h 5529943"/>
              <a:gd name="connsiteX7" fmla="*/ 1926772 w 8621486"/>
              <a:gd name="connsiteY7" fmla="*/ 1121228 h 5529943"/>
              <a:gd name="connsiteX8" fmla="*/ 54429 w 8621486"/>
              <a:gd name="connsiteY8" fmla="*/ 1175657 h 5529943"/>
              <a:gd name="connsiteX0" fmla="*/ 0 w 8621486"/>
              <a:gd name="connsiteY0" fmla="*/ 206828 h 5529943"/>
              <a:gd name="connsiteX1" fmla="*/ 8545286 w 8621486"/>
              <a:gd name="connsiteY1" fmla="*/ 0 h 5529943"/>
              <a:gd name="connsiteX2" fmla="*/ 8621486 w 8621486"/>
              <a:gd name="connsiteY2" fmla="*/ 5529943 h 5529943"/>
              <a:gd name="connsiteX3" fmla="*/ 1132114 w 8621486"/>
              <a:gd name="connsiteY3" fmla="*/ 5355771 h 5529943"/>
              <a:gd name="connsiteX4" fmla="*/ 2677886 w 8621486"/>
              <a:gd name="connsiteY4" fmla="*/ 2786743 h 5529943"/>
              <a:gd name="connsiteX5" fmla="*/ 3766457 w 8621486"/>
              <a:gd name="connsiteY5" fmla="*/ 1959428 h 5529943"/>
              <a:gd name="connsiteX6" fmla="*/ 3712029 w 8621486"/>
              <a:gd name="connsiteY6" fmla="*/ 1556657 h 5529943"/>
              <a:gd name="connsiteX7" fmla="*/ 1926772 w 8621486"/>
              <a:gd name="connsiteY7" fmla="*/ 1121228 h 5529943"/>
              <a:gd name="connsiteX8" fmla="*/ 54429 w 8621486"/>
              <a:gd name="connsiteY8" fmla="*/ 1175657 h 552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1486" h="5529943">
                <a:moveTo>
                  <a:pt x="0" y="206828"/>
                </a:moveTo>
                <a:lnTo>
                  <a:pt x="8545286" y="0"/>
                </a:lnTo>
                <a:lnTo>
                  <a:pt x="8621486" y="5529943"/>
                </a:lnTo>
                <a:lnTo>
                  <a:pt x="1132114" y="5355771"/>
                </a:lnTo>
                <a:lnTo>
                  <a:pt x="2677886" y="2786743"/>
                </a:lnTo>
                <a:lnTo>
                  <a:pt x="3766457" y="1959428"/>
                </a:lnTo>
                <a:lnTo>
                  <a:pt x="3712029" y="1556657"/>
                </a:lnTo>
                <a:lnTo>
                  <a:pt x="1926772" y="1121228"/>
                </a:lnTo>
                <a:lnTo>
                  <a:pt x="54429" y="1175657"/>
                </a:lnTo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4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75784" y="2492896"/>
            <a:ext cx="8272352" cy="4020696"/>
            <a:chOff x="75784" y="2492896"/>
            <a:chExt cx="8272352" cy="4020696"/>
          </a:xfrm>
        </p:grpSpPr>
        <p:sp>
          <p:nvSpPr>
            <p:cNvPr id="12" name="Freihandform 11"/>
            <p:cNvSpPr/>
            <p:nvPr/>
          </p:nvSpPr>
          <p:spPr>
            <a:xfrm>
              <a:off x="75784" y="4552814"/>
              <a:ext cx="1090545" cy="1156639"/>
            </a:xfrm>
            <a:custGeom>
              <a:avLst/>
              <a:gdLst>
                <a:gd name="connsiteX0" fmla="*/ 1051560 w 1508760"/>
                <a:gd name="connsiteY0" fmla="*/ 0 h 1600200"/>
                <a:gd name="connsiteX1" fmla="*/ 0 w 1508760"/>
                <a:gd name="connsiteY1" fmla="*/ 1600200 h 1600200"/>
                <a:gd name="connsiteX2" fmla="*/ 1508760 w 1508760"/>
                <a:gd name="connsiteY2" fmla="*/ 7620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1600200">
                  <a:moveTo>
                    <a:pt x="1051560" y="0"/>
                  </a:moveTo>
                  <a:lnTo>
                    <a:pt x="0" y="1600200"/>
                  </a:lnTo>
                  <a:lnTo>
                    <a:pt x="1508760" y="76200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3974940" y="2492896"/>
              <a:ext cx="4373196" cy="4020696"/>
            </a:xfrm>
            <a:custGeom>
              <a:avLst/>
              <a:gdLst>
                <a:gd name="connsiteX0" fmla="*/ 0 w 6050280"/>
                <a:gd name="connsiteY0" fmla="*/ 2849880 h 5562600"/>
                <a:gd name="connsiteX1" fmla="*/ 4556760 w 6050280"/>
                <a:gd name="connsiteY1" fmla="*/ 0 h 5562600"/>
                <a:gd name="connsiteX2" fmla="*/ 6050280 w 6050280"/>
                <a:gd name="connsiteY2" fmla="*/ 2606040 h 5562600"/>
                <a:gd name="connsiteX3" fmla="*/ 1432560 w 6050280"/>
                <a:gd name="connsiteY3" fmla="*/ 5562600 h 5562600"/>
                <a:gd name="connsiteX4" fmla="*/ 0 w 6050280"/>
                <a:gd name="connsiteY4" fmla="*/ 2849880 h 55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280" h="5562600">
                  <a:moveTo>
                    <a:pt x="0" y="2849880"/>
                  </a:moveTo>
                  <a:lnTo>
                    <a:pt x="4556760" y="0"/>
                  </a:lnTo>
                  <a:lnTo>
                    <a:pt x="6050280" y="2606040"/>
                  </a:lnTo>
                  <a:lnTo>
                    <a:pt x="1432560" y="5562600"/>
                  </a:lnTo>
                  <a:lnTo>
                    <a:pt x="0" y="28498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792480" y="2514600"/>
              <a:ext cx="6461760" cy="2042160"/>
            </a:xfrm>
            <a:custGeom>
              <a:avLst/>
              <a:gdLst>
                <a:gd name="connsiteX0" fmla="*/ 60960 w 6461760"/>
                <a:gd name="connsiteY0" fmla="*/ 2011680 h 2042160"/>
                <a:gd name="connsiteX1" fmla="*/ 3185160 w 6461760"/>
                <a:gd name="connsiteY1" fmla="*/ 2042160 h 2042160"/>
                <a:gd name="connsiteX2" fmla="*/ 6461760 w 6461760"/>
                <a:gd name="connsiteY2" fmla="*/ 15240 h 2042160"/>
                <a:gd name="connsiteX3" fmla="*/ 3352800 w 6461760"/>
                <a:gd name="connsiteY3" fmla="*/ 0 h 2042160"/>
                <a:gd name="connsiteX4" fmla="*/ 0 w 6461760"/>
                <a:gd name="connsiteY4" fmla="*/ 2042160 h 20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760" h="2042160">
                  <a:moveTo>
                    <a:pt x="60960" y="2011680"/>
                  </a:moveTo>
                  <a:lnTo>
                    <a:pt x="3185160" y="2042160"/>
                  </a:lnTo>
                  <a:lnTo>
                    <a:pt x="6461760" y="15240"/>
                  </a:lnTo>
                  <a:lnTo>
                    <a:pt x="3352800" y="0"/>
                  </a:lnTo>
                  <a:lnTo>
                    <a:pt x="0" y="20421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127248" y="4587240"/>
              <a:ext cx="4876800" cy="1905000"/>
            </a:xfrm>
            <a:custGeom>
              <a:avLst/>
              <a:gdLst>
                <a:gd name="connsiteX0" fmla="*/ 0 w 4876800"/>
                <a:gd name="connsiteY0" fmla="*/ 1097280 h 1905000"/>
                <a:gd name="connsiteX1" fmla="*/ 792480 w 4876800"/>
                <a:gd name="connsiteY1" fmla="*/ 0 h 1905000"/>
                <a:gd name="connsiteX2" fmla="*/ 3825240 w 4876800"/>
                <a:gd name="connsiteY2" fmla="*/ 15240 h 1905000"/>
                <a:gd name="connsiteX3" fmla="*/ 4876800 w 4876800"/>
                <a:gd name="connsiteY3" fmla="*/ 1905000 h 1905000"/>
                <a:gd name="connsiteX4" fmla="*/ 45720 w 4876800"/>
                <a:gd name="connsiteY4" fmla="*/ 117348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1905000">
                  <a:moveTo>
                    <a:pt x="0" y="1097280"/>
                  </a:moveTo>
                  <a:lnTo>
                    <a:pt x="792480" y="0"/>
                  </a:lnTo>
                  <a:lnTo>
                    <a:pt x="3825240" y="15240"/>
                  </a:lnTo>
                  <a:lnTo>
                    <a:pt x="4876800" y="1905000"/>
                  </a:lnTo>
                  <a:lnTo>
                    <a:pt x="45720" y="1173480"/>
                  </a:lnTo>
                </a:path>
              </a:pathLst>
            </a:cu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Was strahlt Kante 1 ab? (</a:t>
            </a:r>
            <a:r>
              <a:rPr lang="de-AT" b="1" dirty="0">
                <a:solidFill>
                  <a:sysClr val="windowText" lastClr="000000"/>
                </a:solidFill>
                <a:latin typeface="Gulim"/>
                <a:ea typeface="Gulim"/>
              </a:rPr>
              <a:t>∫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</a:t>
            </a: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331640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ihandform 3"/>
          <p:cNvSpPr/>
          <p:nvPr/>
        </p:nvSpPr>
        <p:spPr>
          <a:xfrm>
            <a:off x="1447800" y="2682240"/>
            <a:ext cx="944880" cy="1402080"/>
          </a:xfrm>
          <a:custGeom>
            <a:avLst/>
            <a:gdLst>
              <a:gd name="connsiteX0" fmla="*/ 0 w 1264920"/>
              <a:gd name="connsiteY0" fmla="*/ 0 h 1402080"/>
              <a:gd name="connsiteX1" fmla="*/ 243840 w 1264920"/>
              <a:gd name="connsiteY1" fmla="*/ 1402080 h 1402080"/>
              <a:gd name="connsiteX2" fmla="*/ 1264920 w 1264920"/>
              <a:gd name="connsiteY2" fmla="*/ 60960 h 1402080"/>
              <a:gd name="connsiteX0" fmla="*/ 0 w 944880"/>
              <a:gd name="connsiteY0" fmla="*/ 0 h 1402080"/>
              <a:gd name="connsiteX1" fmla="*/ 243840 w 944880"/>
              <a:gd name="connsiteY1" fmla="*/ 1402080 h 1402080"/>
              <a:gd name="connsiteX2" fmla="*/ 944880 w 944880"/>
              <a:gd name="connsiteY2" fmla="*/ 18288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1402080">
                <a:moveTo>
                  <a:pt x="0" y="0"/>
                </a:moveTo>
                <a:lnTo>
                  <a:pt x="243840" y="1402080"/>
                </a:lnTo>
                <a:lnTo>
                  <a:pt x="944880" y="182880"/>
                </a:lnTo>
              </a:path>
            </a:pathLst>
          </a:custGeom>
          <a:noFill/>
          <a:ln w="5715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179512" y="3645024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209898" y="3636313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Kante2</a:t>
            </a:r>
            <a:endParaRPr lang="de-AT" sz="3200" b="1" i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07504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6661069">
            <a:off x="2483768" y="422108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83968" y="530120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21387" y="30707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04248" y="48709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 rot="6661069">
            <a:off x="5821216" y="2215630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75784" y="2492896"/>
            <a:ext cx="8272352" cy="4020696"/>
            <a:chOff x="75784" y="2492896"/>
            <a:chExt cx="8272352" cy="4020696"/>
          </a:xfrm>
        </p:grpSpPr>
        <p:sp>
          <p:nvSpPr>
            <p:cNvPr id="28" name="Freihandform 27"/>
            <p:cNvSpPr/>
            <p:nvPr/>
          </p:nvSpPr>
          <p:spPr>
            <a:xfrm>
              <a:off x="75784" y="4552814"/>
              <a:ext cx="1090545" cy="1156639"/>
            </a:xfrm>
            <a:custGeom>
              <a:avLst/>
              <a:gdLst>
                <a:gd name="connsiteX0" fmla="*/ 1051560 w 1508760"/>
                <a:gd name="connsiteY0" fmla="*/ 0 h 1600200"/>
                <a:gd name="connsiteX1" fmla="*/ 0 w 1508760"/>
                <a:gd name="connsiteY1" fmla="*/ 1600200 h 1600200"/>
                <a:gd name="connsiteX2" fmla="*/ 1508760 w 1508760"/>
                <a:gd name="connsiteY2" fmla="*/ 7620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1600200">
                  <a:moveTo>
                    <a:pt x="1051560" y="0"/>
                  </a:moveTo>
                  <a:lnTo>
                    <a:pt x="0" y="1600200"/>
                  </a:lnTo>
                  <a:lnTo>
                    <a:pt x="1508760" y="76200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3974940" y="2492896"/>
              <a:ext cx="4373196" cy="4020696"/>
            </a:xfrm>
            <a:custGeom>
              <a:avLst/>
              <a:gdLst>
                <a:gd name="connsiteX0" fmla="*/ 0 w 6050280"/>
                <a:gd name="connsiteY0" fmla="*/ 2849880 h 5562600"/>
                <a:gd name="connsiteX1" fmla="*/ 4556760 w 6050280"/>
                <a:gd name="connsiteY1" fmla="*/ 0 h 5562600"/>
                <a:gd name="connsiteX2" fmla="*/ 6050280 w 6050280"/>
                <a:gd name="connsiteY2" fmla="*/ 2606040 h 5562600"/>
                <a:gd name="connsiteX3" fmla="*/ 1432560 w 6050280"/>
                <a:gd name="connsiteY3" fmla="*/ 5562600 h 5562600"/>
                <a:gd name="connsiteX4" fmla="*/ 0 w 6050280"/>
                <a:gd name="connsiteY4" fmla="*/ 2849880 h 55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280" h="5562600">
                  <a:moveTo>
                    <a:pt x="0" y="2849880"/>
                  </a:moveTo>
                  <a:lnTo>
                    <a:pt x="4556760" y="0"/>
                  </a:lnTo>
                  <a:lnTo>
                    <a:pt x="6050280" y="2606040"/>
                  </a:lnTo>
                  <a:lnTo>
                    <a:pt x="1432560" y="5562600"/>
                  </a:lnTo>
                  <a:lnTo>
                    <a:pt x="0" y="28498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792480" y="2514600"/>
              <a:ext cx="6461760" cy="2042160"/>
            </a:xfrm>
            <a:custGeom>
              <a:avLst/>
              <a:gdLst>
                <a:gd name="connsiteX0" fmla="*/ 60960 w 6461760"/>
                <a:gd name="connsiteY0" fmla="*/ 2011680 h 2042160"/>
                <a:gd name="connsiteX1" fmla="*/ 3185160 w 6461760"/>
                <a:gd name="connsiteY1" fmla="*/ 2042160 h 2042160"/>
                <a:gd name="connsiteX2" fmla="*/ 6461760 w 6461760"/>
                <a:gd name="connsiteY2" fmla="*/ 15240 h 2042160"/>
                <a:gd name="connsiteX3" fmla="*/ 3352800 w 6461760"/>
                <a:gd name="connsiteY3" fmla="*/ 0 h 2042160"/>
                <a:gd name="connsiteX4" fmla="*/ 0 w 6461760"/>
                <a:gd name="connsiteY4" fmla="*/ 2042160 h 20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760" h="2042160">
                  <a:moveTo>
                    <a:pt x="60960" y="2011680"/>
                  </a:moveTo>
                  <a:lnTo>
                    <a:pt x="3185160" y="2042160"/>
                  </a:lnTo>
                  <a:lnTo>
                    <a:pt x="6461760" y="15240"/>
                  </a:lnTo>
                  <a:lnTo>
                    <a:pt x="3352800" y="0"/>
                  </a:lnTo>
                  <a:lnTo>
                    <a:pt x="0" y="20421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127248" y="4587240"/>
              <a:ext cx="4876800" cy="1905000"/>
            </a:xfrm>
            <a:custGeom>
              <a:avLst/>
              <a:gdLst>
                <a:gd name="connsiteX0" fmla="*/ 0 w 4876800"/>
                <a:gd name="connsiteY0" fmla="*/ 1097280 h 1905000"/>
                <a:gd name="connsiteX1" fmla="*/ 792480 w 4876800"/>
                <a:gd name="connsiteY1" fmla="*/ 0 h 1905000"/>
                <a:gd name="connsiteX2" fmla="*/ 3825240 w 4876800"/>
                <a:gd name="connsiteY2" fmla="*/ 15240 h 1905000"/>
                <a:gd name="connsiteX3" fmla="*/ 4876800 w 4876800"/>
                <a:gd name="connsiteY3" fmla="*/ 1905000 h 1905000"/>
                <a:gd name="connsiteX4" fmla="*/ 45720 w 4876800"/>
                <a:gd name="connsiteY4" fmla="*/ 117348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1905000">
                  <a:moveTo>
                    <a:pt x="0" y="1097280"/>
                  </a:moveTo>
                  <a:lnTo>
                    <a:pt x="792480" y="0"/>
                  </a:lnTo>
                  <a:lnTo>
                    <a:pt x="3825240" y="15240"/>
                  </a:lnTo>
                  <a:lnTo>
                    <a:pt x="4876800" y="1905000"/>
                  </a:lnTo>
                  <a:lnTo>
                    <a:pt x="45720" y="1173480"/>
                  </a:lnTo>
                </a:path>
              </a:pathLst>
            </a:cu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Was strahlt Kante 1 </a:t>
            </a:r>
            <a:r>
              <a:rPr lang="de-AT" dirty="0"/>
              <a:t>ab? (</a:t>
            </a:r>
            <a:r>
              <a:rPr lang="de-AT" b="1" dirty="0" smtClean="0">
                <a:solidFill>
                  <a:sysClr val="windowText" lastClr="000000"/>
                </a:solidFill>
                <a:latin typeface="Gulim"/>
                <a:ea typeface="Gulim"/>
              </a:rPr>
              <a:t>∫∫∫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331640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reihandform 1"/>
          <p:cNvSpPr/>
          <p:nvPr/>
        </p:nvSpPr>
        <p:spPr>
          <a:xfrm>
            <a:off x="1463040" y="2667000"/>
            <a:ext cx="2651760" cy="1905000"/>
          </a:xfrm>
          <a:custGeom>
            <a:avLst/>
            <a:gdLst>
              <a:gd name="connsiteX0" fmla="*/ 0 w 4511040"/>
              <a:gd name="connsiteY0" fmla="*/ 198120 h 1249680"/>
              <a:gd name="connsiteX1" fmla="*/ 792480 w 4511040"/>
              <a:gd name="connsiteY1" fmla="*/ 1249680 h 1249680"/>
              <a:gd name="connsiteX2" fmla="*/ 4511040 w 4511040"/>
              <a:gd name="connsiteY2" fmla="*/ 868680 h 1249680"/>
              <a:gd name="connsiteX3" fmla="*/ 1173480 w 4511040"/>
              <a:gd name="connsiteY3" fmla="*/ 960120 h 1249680"/>
              <a:gd name="connsiteX4" fmla="*/ 1386840 w 4511040"/>
              <a:gd name="connsiteY4" fmla="*/ 0 h 1249680"/>
              <a:gd name="connsiteX0" fmla="*/ 0 w 3505200"/>
              <a:gd name="connsiteY0" fmla="*/ 198120 h 1524000"/>
              <a:gd name="connsiteX1" fmla="*/ 792480 w 3505200"/>
              <a:gd name="connsiteY1" fmla="*/ 1249680 h 1524000"/>
              <a:gd name="connsiteX2" fmla="*/ 3505200 w 3505200"/>
              <a:gd name="connsiteY2" fmla="*/ 1524000 h 1524000"/>
              <a:gd name="connsiteX3" fmla="*/ 1173480 w 3505200"/>
              <a:gd name="connsiteY3" fmla="*/ 960120 h 1524000"/>
              <a:gd name="connsiteX4" fmla="*/ 1386840 w 3505200"/>
              <a:gd name="connsiteY4" fmla="*/ 0 h 1524000"/>
              <a:gd name="connsiteX0" fmla="*/ 0 w 3505200"/>
              <a:gd name="connsiteY0" fmla="*/ 198120 h 1524000"/>
              <a:gd name="connsiteX1" fmla="*/ 1493520 w 3505200"/>
              <a:gd name="connsiteY1" fmla="*/ 807720 h 1524000"/>
              <a:gd name="connsiteX2" fmla="*/ 3505200 w 3505200"/>
              <a:gd name="connsiteY2" fmla="*/ 1524000 h 1524000"/>
              <a:gd name="connsiteX3" fmla="*/ 1173480 w 3505200"/>
              <a:gd name="connsiteY3" fmla="*/ 960120 h 1524000"/>
              <a:gd name="connsiteX4" fmla="*/ 1386840 w 3505200"/>
              <a:gd name="connsiteY4" fmla="*/ 0 h 1524000"/>
              <a:gd name="connsiteX0" fmla="*/ 60960 w 3566160"/>
              <a:gd name="connsiteY0" fmla="*/ 198120 h 1783080"/>
              <a:gd name="connsiteX1" fmla="*/ 0 w 3566160"/>
              <a:gd name="connsiteY1" fmla="*/ 1783080 h 1783080"/>
              <a:gd name="connsiteX2" fmla="*/ 3566160 w 3566160"/>
              <a:gd name="connsiteY2" fmla="*/ 1524000 h 1783080"/>
              <a:gd name="connsiteX3" fmla="*/ 1234440 w 3566160"/>
              <a:gd name="connsiteY3" fmla="*/ 960120 h 1783080"/>
              <a:gd name="connsiteX4" fmla="*/ 1447800 w 3566160"/>
              <a:gd name="connsiteY4" fmla="*/ 0 h 1783080"/>
              <a:gd name="connsiteX0" fmla="*/ 60960 w 3566160"/>
              <a:gd name="connsiteY0" fmla="*/ 198120 h 1783080"/>
              <a:gd name="connsiteX1" fmla="*/ 0 w 3566160"/>
              <a:gd name="connsiteY1" fmla="*/ 1783080 h 1783080"/>
              <a:gd name="connsiteX2" fmla="*/ 3566160 w 3566160"/>
              <a:gd name="connsiteY2" fmla="*/ 1524000 h 1783080"/>
              <a:gd name="connsiteX3" fmla="*/ 563880 w 3566160"/>
              <a:gd name="connsiteY3" fmla="*/ 1386840 h 1783080"/>
              <a:gd name="connsiteX4" fmla="*/ 1447800 w 3566160"/>
              <a:gd name="connsiteY4" fmla="*/ 0 h 1783080"/>
              <a:gd name="connsiteX0" fmla="*/ 60960 w 2712720"/>
              <a:gd name="connsiteY0" fmla="*/ 198120 h 2103120"/>
              <a:gd name="connsiteX1" fmla="*/ 0 w 2712720"/>
              <a:gd name="connsiteY1" fmla="*/ 1783080 h 2103120"/>
              <a:gd name="connsiteX2" fmla="*/ 2712720 w 2712720"/>
              <a:gd name="connsiteY2" fmla="*/ 2103120 h 2103120"/>
              <a:gd name="connsiteX3" fmla="*/ 563880 w 2712720"/>
              <a:gd name="connsiteY3" fmla="*/ 1386840 h 2103120"/>
              <a:gd name="connsiteX4" fmla="*/ 1447800 w 2712720"/>
              <a:gd name="connsiteY4" fmla="*/ 0 h 2103120"/>
              <a:gd name="connsiteX0" fmla="*/ 60960 w 2712720"/>
              <a:gd name="connsiteY0" fmla="*/ 0 h 1905000"/>
              <a:gd name="connsiteX1" fmla="*/ 0 w 2712720"/>
              <a:gd name="connsiteY1" fmla="*/ 1584960 h 1905000"/>
              <a:gd name="connsiteX2" fmla="*/ 2712720 w 2712720"/>
              <a:gd name="connsiteY2" fmla="*/ 1905000 h 1905000"/>
              <a:gd name="connsiteX3" fmla="*/ 563880 w 2712720"/>
              <a:gd name="connsiteY3" fmla="*/ 1188720 h 1905000"/>
              <a:gd name="connsiteX4" fmla="*/ 1158240 w 2712720"/>
              <a:gd name="connsiteY4" fmla="*/ 106680 h 1905000"/>
              <a:gd name="connsiteX0" fmla="*/ 60960 w 2712720"/>
              <a:gd name="connsiteY0" fmla="*/ 0 h 1905000"/>
              <a:gd name="connsiteX1" fmla="*/ 0 w 2712720"/>
              <a:gd name="connsiteY1" fmla="*/ 1584960 h 1905000"/>
              <a:gd name="connsiteX2" fmla="*/ 2712720 w 2712720"/>
              <a:gd name="connsiteY2" fmla="*/ 1905000 h 1905000"/>
              <a:gd name="connsiteX3" fmla="*/ 563880 w 2712720"/>
              <a:gd name="connsiteY3" fmla="*/ 1188720 h 1905000"/>
              <a:gd name="connsiteX4" fmla="*/ 1249680 w 2712720"/>
              <a:gd name="connsiteY4" fmla="*/ 45720 h 1905000"/>
              <a:gd name="connsiteX0" fmla="*/ 60960 w 2712720"/>
              <a:gd name="connsiteY0" fmla="*/ 0 h 1905000"/>
              <a:gd name="connsiteX1" fmla="*/ 0 w 2712720"/>
              <a:gd name="connsiteY1" fmla="*/ 1584960 h 1905000"/>
              <a:gd name="connsiteX2" fmla="*/ 2712720 w 2712720"/>
              <a:gd name="connsiteY2" fmla="*/ 1905000 h 1905000"/>
              <a:gd name="connsiteX3" fmla="*/ 563880 w 2712720"/>
              <a:gd name="connsiteY3" fmla="*/ 1188720 h 1905000"/>
              <a:gd name="connsiteX4" fmla="*/ 1219200 w 2712720"/>
              <a:gd name="connsiteY4" fmla="*/ 15240 h 1905000"/>
              <a:gd name="connsiteX0" fmla="*/ 0 w 2651760"/>
              <a:gd name="connsiteY0" fmla="*/ 0 h 1905000"/>
              <a:gd name="connsiteX1" fmla="*/ 45720 w 2651760"/>
              <a:gd name="connsiteY1" fmla="*/ 1493520 h 1905000"/>
              <a:gd name="connsiteX2" fmla="*/ 2651760 w 2651760"/>
              <a:gd name="connsiteY2" fmla="*/ 1905000 h 1905000"/>
              <a:gd name="connsiteX3" fmla="*/ 502920 w 2651760"/>
              <a:gd name="connsiteY3" fmla="*/ 1188720 h 1905000"/>
              <a:gd name="connsiteX4" fmla="*/ 1158240 w 2651760"/>
              <a:gd name="connsiteY4" fmla="*/ 1524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1905000">
                <a:moveTo>
                  <a:pt x="0" y="0"/>
                </a:moveTo>
                <a:lnTo>
                  <a:pt x="45720" y="1493520"/>
                </a:lnTo>
                <a:lnTo>
                  <a:pt x="2651760" y="1905000"/>
                </a:lnTo>
                <a:lnTo>
                  <a:pt x="502920" y="1188720"/>
                </a:lnTo>
                <a:lnTo>
                  <a:pt x="1158240" y="1524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1" name="Textfeld 20"/>
          <p:cNvSpPr txBox="1"/>
          <p:nvPr/>
        </p:nvSpPr>
        <p:spPr>
          <a:xfrm>
            <a:off x="5209898" y="3636313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Kante2</a:t>
            </a:r>
            <a:endParaRPr lang="de-AT" sz="3200" b="1" i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79512" y="3645024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07504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 rot="6661069">
            <a:off x="2483768" y="422108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283968" y="530120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521387" y="30707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04248" y="48709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 rot="6661069">
            <a:off x="5821216" y="2215630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75784" y="2492896"/>
            <a:ext cx="8272352" cy="4020696"/>
            <a:chOff x="75784" y="2492896"/>
            <a:chExt cx="8272352" cy="4020696"/>
          </a:xfrm>
        </p:grpSpPr>
        <p:sp>
          <p:nvSpPr>
            <p:cNvPr id="21" name="Freihandform 20"/>
            <p:cNvSpPr/>
            <p:nvPr/>
          </p:nvSpPr>
          <p:spPr>
            <a:xfrm>
              <a:off x="75784" y="4552814"/>
              <a:ext cx="1090545" cy="1156639"/>
            </a:xfrm>
            <a:custGeom>
              <a:avLst/>
              <a:gdLst>
                <a:gd name="connsiteX0" fmla="*/ 1051560 w 1508760"/>
                <a:gd name="connsiteY0" fmla="*/ 0 h 1600200"/>
                <a:gd name="connsiteX1" fmla="*/ 0 w 1508760"/>
                <a:gd name="connsiteY1" fmla="*/ 1600200 h 1600200"/>
                <a:gd name="connsiteX2" fmla="*/ 1508760 w 1508760"/>
                <a:gd name="connsiteY2" fmla="*/ 7620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1600200">
                  <a:moveTo>
                    <a:pt x="1051560" y="0"/>
                  </a:moveTo>
                  <a:lnTo>
                    <a:pt x="0" y="1600200"/>
                  </a:lnTo>
                  <a:lnTo>
                    <a:pt x="1508760" y="76200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974940" y="2492896"/>
              <a:ext cx="4373196" cy="4020696"/>
            </a:xfrm>
            <a:custGeom>
              <a:avLst/>
              <a:gdLst>
                <a:gd name="connsiteX0" fmla="*/ 0 w 6050280"/>
                <a:gd name="connsiteY0" fmla="*/ 2849880 h 5562600"/>
                <a:gd name="connsiteX1" fmla="*/ 4556760 w 6050280"/>
                <a:gd name="connsiteY1" fmla="*/ 0 h 5562600"/>
                <a:gd name="connsiteX2" fmla="*/ 6050280 w 6050280"/>
                <a:gd name="connsiteY2" fmla="*/ 2606040 h 5562600"/>
                <a:gd name="connsiteX3" fmla="*/ 1432560 w 6050280"/>
                <a:gd name="connsiteY3" fmla="*/ 5562600 h 5562600"/>
                <a:gd name="connsiteX4" fmla="*/ 0 w 6050280"/>
                <a:gd name="connsiteY4" fmla="*/ 2849880 h 55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280" h="5562600">
                  <a:moveTo>
                    <a:pt x="0" y="2849880"/>
                  </a:moveTo>
                  <a:lnTo>
                    <a:pt x="4556760" y="0"/>
                  </a:lnTo>
                  <a:lnTo>
                    <a:pt x="6050280" y="2606040"/>
                  </a:lnTo>
                  <a:lnTo>
                    <a:pt x="1432560" y="5562600"/>
                  </a:lnTo>
                  <a:lnTo>
                    <a:pt x="0" y="28498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792480" y="2514600"/>
              <a:ext cx="6461760" cy="2042160"/>
            </a:xfrm>
            <a:custGeom>
              <a:avLst/>
              <a:gdLst>
                <a:gd name="connsiteX0" fmla="*/ 60960 w 6461760"/>
                <a:gd name="connsiteY0" fmla="*/ 2011680 h 2042160"/>
                <a:gd name="connsiteX1" fmla="*/ 3185160 w 6461760"/>
                <a:gd name="connsiteY1" fmla="*/ 2042160 h 2042160"/>
                <a:gd name="connsiteX2" fmla="*/ 6461760 w 6461760"/>
                <a:gd name="connsiteY2" fmla="*/ 15240 h 2042160"/>
                <a:gd name="connsiteX3" fmla="*/ 3352800 w 6461760"/>
                <a:gd name="connsiteY3" fmla="*/ 0 h 2042160"/>
                <a:gd name="connsiteX4" fmla="*/ 0 w 6461760"/>
                <a:gd name="connsiteY4" fmla="*/ 2042160 h 20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760" h="2042160">
                  <a:moveTo>
                    <a:pt x="60960" y="2011680"/>
                  </a:moveTo>
                  <a:lnTo>
                    <a:pt x="3185160" y="2042160"/>
                  </a:lnTo>
                  <a:lnTo>
                    <a:pt x="6461760" y="15240"/>
                  </a:lnTo>
                  <a:lnTo>
                    <a:pt x="3352800" y="0"/>
                  </a:lnTo>
                  <a:lnTo>
                    <a:pt x="0" y="20421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127248" y="4587240"/>
              <a:ext cx="4876800" cy="1905000"/>
            </a:xfrm>
            <a:custGeom>
              <a:avLst/>
              <a:gdLst>
                <a:gd name="connsiteX0" fmla="*/ 0 w 4876800"/>
                <a:gd name="connsiteY0" fmla="*/ 1097280 h 1905000"/>
                <a:gd name="connsiteX1" fmla="*/ 792480 w 4876800"/>
                <a:gd name="connsiteY1" fmla="*/ 0 h 1905000"/>
                <a:gd name="connsiteX2" fmla="*/ 3825240 w 4876800"/>
                <a:gd name="connsiteY2" fmla="*/ 15240 h 1905000"/>
                <a:gd name="connsiteX3" fmla="*/ 4876800 w 4876800"/>
                <a:gd name="connsiteY3" fmla="*/ 1905000 h 1905000"/>
                <a:gd name="connsiteX4" fmla="*/ 45720 w 4876800"/>
                <a:gd name="connsiteY4" fmla="*/ 117348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1905000">
                  <a:moveTo>
                    <a:pt x="0" y="1097280"/>
                  </a:moveTo>
                  <a:lnTo>
                    <a:pt x="792480" y="0"/>
                  </a:lnTo>
                  <a:lnTo>
                    <a:pt x="3825240" y="15240"/>
                  </a:lnTo>
                  <a:lnTo>
                    <a:pt x="4876800" y="1905000"/>
                  </a:lnTo>
                  <a:lnTo>
                    <a:pt x="45720" y="1173480"/>
                  </a:lnTo>
                </a:path>
              </a:pathLst>
            </a:cu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Was strahlt Kante 1 </a:t>
            </a:r>
            <a:r>
              <a:rPr lang="de-AT" dirty="0"/>
              <a:t>ab? (</a:t>
            </a:r>
            <a:r>
              <a:rPr lang="de-AT" b="1" dirty="0" smtClean="0">
                <a:solidFill>
                  <a:sysClr val="windowText" lastClr="000000"/>
                </a:solidFill>
                <a:latin typeface="Gulim"/>
                <a:ea typeface="Gulim"/>
              </a:rPr>
              <a:t>∫∫∫∫</a:t>
            </a:r>
            <a:r>
              <a:rPr lang="de-AT" b="1" dirty="0">
                <a:solidFill>
                  <a:sysClr val="windowText" lastClr="000000"/>
                </a:solidFill>
                <a:latin typeface="Gulim"/>
                <a:ea typeface="Gulim"/>
              </a:rPr>
              <a:t>∫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331640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Textfeld 29"/>
          <p:cNvSpPr txBox="1"/>
          <p:nvPr/>
        </p:nvSpPr>
        <p:spPr>
          <a:xfrm>
            <a:off x="5209898" y="3636313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Kante2</a:t>
            </a:r>
            <a:endParaRPr lang="de-AT" sz="3200" b="1" i="1" dirty="0"/>
          </a:p>
        </p:txBody>
      </p:sp>
      <p:sp>
        <p:nvSpPr>
          <p:cNvPr id="31" name="Textfeld 30"/>
          <p:cNvSpPr txBox="1"/>
          <p:nvPr/>
        </p:nvSpPr>
        <p:spPr>
          <a:xfrm>
            <a:off x="179512" y="3645024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2" name="Freihandform 1"/>
          <p:cNvSpPr/>
          <p:nvPr/>
        </p:nvSpPr>
        <p:spPr>
          <a:xfrm>
            <a:off x="1417320" y="2590800"/>
            <a:ext cx="3307080" cy="1844040"/>
          </a:xfrm>
          <a:custGeom>
            <a:avLst/>
            <a:gdLst>
              <a:gd name="connsiteX0" fmla="*/ 0 w 3307080"/>
              <a:gd name="connsiteY0" fmla="*/ 30480 h 1844040"/>
              <a:gd name="connsiteX1" fmla="*/ 243840 w 3307080"/>
              <a:gd name="connsiteY1" fmla="*/ 1478280 h 1844040"/>
              <a:gd name="connsiteX2" fmla="*/ 2849880 w 3307080"/>
              <a:gd name="connsiteY2" fmla="*/ 1844040 h 1844040"/>
              <a:gd name="connsiteX3" fmla="*/ 762000 w 3307080"/>
              <a:gd name="connsiteY3" fmla="*/ 1143000 h 1844040"/>
              <a:gd name="connsiteX4" fmla="*/ 3307080 w 3307080"/>
              <a:gd name="connsiteY4" fmla="*/ 1493520 h 1844040"/>
              <a:gd name="connsiteX5" fmla="*/ 1127760 w 3307080"/>
              <a:gd name="connsiteY5" fmla="*/ 868680 h 1844040"/>
              <a:gd name="connsiteX6" fmla="*/ 579120 w 3307080"/>
              <a:gd name="connsiteY6" fmla="*/ 0 h 1844040"/>
              <a:gd name="connsiteX0" fmla="*/ 0 w 3307080"/>
              <a:gd name="connsiteY0" fmla="*/ 30480 h 1844040"/>
              <a:gd name="connsiteX1" fmla="*/ 243840 w 3307080"/>
              <a:gd name="connsiteY1" fmla="*/ 1478280 h 1844040"/>
              <a:gd name="connsiteX2" fmla="*/ 2849880 w 3307080"/>
              <a:gd name="connsiteY2" fmla="*/ 1844040 h 1844040"/>
              <a:gd name="connsiteX3" fmla="*/ 579120 w 3307080"/>
              <a:gd name="connsiteY3" fmla="*/ 1219200 h 1844040"/>
              <a:gd name="connsiteX4" fmla="*/ 3307080 w 3307080"/>
              <a:gd name="connsiteY4" fmla="*/ 1493520 h 1844040"/>
              <a:gd name="connsiteX5" fmla="*/ 1127760 w 3307080"/>
              <a:gd name="connsiteY5" fmla="*/ 868680 h 1844040"/>
              <a:gd name="connsiteX6" fmla="*/ 579120 w 3307080"/>
              <a:gd name="connsiteY6" fmla="*/ 0 h 1844040"/>
              <a:gd name="connsiteX0" fmla="*/ 0 w 3307080"/>
              <a:gd name="connsiteY0" fmla="*/ 30480 h 1844040"/>
              <a:gd name="connsiteX1" fmla="*/ 243840 w 3307080"/>
              <a:gd name="connsiteY1" fmla="*/ 1478280 h 1844040"/>
              <a:gd name="connsiteX2" fmla="*/ 2849880 w 3307080"/>
              <a:gd name="connsiteY2" fmla="*/ 1844040 h 1844040"/>
              <a:gd name="connsiteX3" fmla="*/ 579120 w 3307080"/>
              <a:gd name="connsiteY3" fmla="*/ 1219200 h 1844040"/>
              <a:gd name="connsiteX4" fmla="*/ 3307080 w 3307080"/>
              <a:gd name="connsiteY4" fmla="*/ 1493520 h 1844040"/>
              <a:gd name="connsiteX5" fmla="*/ 853440 w 3307080"/>
              <a:gd name="connsiteY5" fmla="*/ 1005840 h 1844040"/>
              <a:gd name="connsiteX6" fmla="*/ 579120 w 3307080"/>
              <a:gd name="connsiteY6" fmla="*/ 0 h 1844040"/>
              <a:gd name="connsiteX0" fmla="*/ 0 w 3307080"/>
              <a:gd name="connsiteY0" fmla="*/ 30480 h 1844040"/>
              <a:gd name="connsiteX1" fmla="*/ 243840 w 3307080"/>
              <a:gd name="connsiteY1" fmla="*/ 1478280 h 1844040"/>
              <a:gd name="connsiteX2" fmla="*/ 2849880 w 3307080"/>
              <a:gd name="connsiteY2" fmla="*/ 1844040 h 1844040"/>
              <a:gd name="connsiteX3" fmla="*/ 579120 w 3307080"/>
              <a:gd name="connsiteY3" fmla="*/ 1219200 h 1844040"/>
              <a:gd name="connsiteX4" fmla="*/ 3307080 w 3307080"/>
              <a:gd name="connsiteY4" fmla="*/ 1493520 h 1844040"/>
              <a:gd name="connsiteX5" fmla="*/ 929640 w 3307080"/>
              <a:gd name="connsiteY5" fmla="*/ 960120 h 1844040"/>
              <a:gd name="connsiteX6" fmla="*/ 579120 w 3307080"/>
              <a:gd name="connsiteY6" fmla="*/ 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7080" h="1844040">
                <a:moveTo>
                  <a:pt x="0" y="30480"/>
                </a:moveTo>
                <a:lnTo>
                  <a:pt x="243840" y="1478280"/>
                </a:lnTo>
                <a:lnTo>
                  <a:pt x="2849880" y="1844040"/>
                </a:lnTo>
                <a:lnTo>
                  <a:pt x="579120" y="1219200"/>
                </a:lnTo>
                <a:lnTo>
                  <a:pt x="3307080" y="1493520"/>
                </a:lnTo>
                <a:lnTo>
                  <a:pt x="929640" y="960120"/>
                </a:lnTo>
                <a:lnTo>
                  <a:pt x="579120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24"/>
          <p:cNvSpPr txBox="1"/>
          <p:nvPr/>
        </p:nvSpPr>
        <p:spPr>
          <a:xfrm>
            <a:off x="107504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6661069">
            <a:off x="2483768" y="422108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283968" y="530120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521387" y="30707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04248" y="48709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 rot="6661069">
            <a:off x="5821216" y="2215630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75784" y="2492896"/>
            <a:ext cx="8272352" cy="4020696"/>
            <a:chOff x="75784" y="2492896"/>
            <a:chExt cx="8272352" cy="4020696"/>
          </a:xfrm>
        </p:grpSpPr>
        <p:sp>
          <p:nvSpPr>
            <p:cNvPr id="27" name="Freihandform 26"/>
            <p:cNvSpPr/>
            <p:nvPr/>
          </p:nvSpPr>
          <p:spPr>
            <a:xfrm>
              <a:off x="75784" y="4552814"/>
              <a:ext cx="1090545" cy="1156639"/>
            </a:xfrm>
            <a:custGeom>
              <a:avLst/>
              <a:gdLst>
                <a:gd name="connsiteX0" fmla="*/ 1051560 w 1508760"/>
                <a:gd name="connsiteY0" fmla="*/ 0 h 1600200"/>
                <a:gd name="connsiteX1" fmla="*/ 0 w 1508760"/>
                <a:gd name="connsiteY1" fmla="*/ 1600200 h 1600200"/>
                <a:gd name="connsiteX2" fmla="*/ 1508760 w 1508760"/>
                <a:gd name="connsiteY2" fmla="*/ 7620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1600200">
                  <a:moveTo>
                    <a:pt x="1051560" y="0"/>
                  </a:moveTo>
                  <a:lnTo>
                    <a:pt x="0" y="1600200"/>
                  </a:lnTo>
                  <a:lnTo>
                    <a:pt x="1508760" y="76200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3974940" y="2492896"/>
              <a:ext cx="4373196" cy="4020696"/>
            </a:xfrm>
            <a:custGeom>
              <a:avLst/>
              <a:gdLst>
                <a:gd name="connsiteX0" fmla="*/ 0 w 6050280"/>
                <a:gd name="connsiteY0" fmla="*/ 2849880 h 5562600"/>
                <a:gd name="connsiteX1" fmla="*/ 4556760 w 6050280"/>
                <a:gd name="connsiteY1" fmla="*/ 0 h 5562600"/>
                <a:gd name="connsiteX2" fmla="*/ 6050280 w 6050280"/>
                <a:gd name="connsiteY2" fmla="*/ 2606040 h 5562600"/>
                <a:gd name="connsiteX3" fmla="*/ 1432560 w 6050280"/>
                <a:gd name="connsiteY3" fmla="*/ 5562600 h 5562600"/>
                <a:gd name="connsiteX4" fmla="*/ 0 w 6050280"/>
                <a:gd name="connsiteY4" fmla="*/ 2849880 h 55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280" h="5562600">
                  <a:moveTo>
                    <a:pt x="0" y="2849880"/>
                  </a:moveTo>
                  <a:lnTo>
                    <a:pt x="4556760" y="0"/>
                  </a:lnTo>
                  <a:lnTo>
                    <a:pt x="6050280" y="2606040"/>
                  </a:lnTo>
                  <a:lnTo>
                    <a:pt x="1432560" y="5562600"/>
                  </a:lnTo>
                  <a:lnTo>
                    <a:pt x="0" y="28498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92480" y="2514600"/>
              <a:ext cx="6461760" cy="2042160"/>
            </a:xfrm>
            <a:custGeom>
              <a:avLst/>
              <a:gdLst>
                <a:gd name="connsiteX0" fmla="*/ 60960 w 6461760"/>
                <a:gd name="connsiteY0" fmla="*/ 2011680 h 2042160"/>
                <a:gd name="connsiteX1" fmla="*/ 3185160 w 6461760"/>
                <a:gd name="connsiteY1" fmla="*/ 2042160 h 2042160"/>
                <a:gd name="connsiteX2" fmla="*/ 6461760 w 6461760"/>
                <a:gd name="connsiteY2" fmla="*/ 15240 h 2042160"/>
                <a:gd name="connsiteX3" fmla="*/ 3352800 w 6461760"/>
                <a:gd name="connsiteY3" fmla="*/ 0 h 2042160"/>
                <a:gd name="connsiteX4" fmla="*/ 0 w 6461760"/>
                <a:gd name="connsiteY4" fmla="*/ 2042160 h 20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760" h="2042160">
                  <a:moveTo>
                    <a:pt x="60960" y="2011680"/>
                  </a:moveTo>
                  <a:lnTo>
                    <a:pt x="3185160" y="2042160"/>
                  </a:lnTo>
                  <a:lnTo>
                    <a:pt x="6461760" y="15240"/>
                  </a:lnTo>
                  <a:lnTo>
                    <a:pt x="3352800" y="0"/>
                  </a:lnTo>
                  <a:lnTo>
                    <a:pt x="0" y="20421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127248" y="4587240"/>
              <a:ext cx="4876800" cy="1905000"/>
            </a:xfrm>
            <a:custGeom>
              <a:avLst/>
              <a:gdLst>
                <a:gd name="connsiteX0" fmla="*/ 0 w 4876800"/>
                <a:gd name="connsiteY0" fmla="*/ 1097280 h 1905000"/>
                <a:gd name="connsiteX1" fmla="*/ 792480 w 4876800"/>
                <a:gd name="connsiteY1" fmla="*/ 0 h 1905000"/>
                <a:gd name="connsiteX2" fmla="*/ 3825240 w 4876800"/>
                <a:gd name="connsiteY2" fmla="*/ 15240 h 1905000"/>
                <a:gd name="connsiteX3" fmla="*/ 4876800 w 4876800"/>
                <a:gd name="connsiteY3" fmla="*/ 1905000 h 1905000"/>
                <a:gd name="connsiteX4" fmla="*/ 45720 w 4876800"/>
                <a:gd name="connsiteY4" fmla="*/ 117348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1905000">
                  <a:moveTo>
                    <a:pt x="0" y="1097280"/>
                  </a:moveTo>
                  <a:lnTo>
                    <a:pt x="792480" y="0"/>
                  </a:lnTo>
                  <a:lnTo>
                    <a:pt x="3825240" y="15240"/>
                  </a:lnTo>
                  <a:lnTo>
                    <a:pt x="4876800" y="1905000"/>
                  </a:lnTo>
                  <a:lnTo>
                    <a:pt x="45720" y="1173480"/>
                  </a:lnTo>
                </a:path>
              </a:pathLst>
            </a:cu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Was strahlt Kante 1 ab? (</a:t>
            </a:r>
            <a:r>
              <a:rPr lang="de-AT" b="1" dirty="0" smtClean="0">
                <a:solidFill>
                  <a:sysClr val="windowText" lastClr="000000"/>
                </a:solidFill>
                <a:latin typeface="Gulim"/>
                <a:ea typeface="Gulim"/>
              </a:rPr>
              <a:t>∫∫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331640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179512" y="3645024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209898" y="3636313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Kante2</a:t>
            </a:r>
            <a:endParaRPr lang="de-AT" sz="3200" b="1" i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418848" y="2405256"/>
            <a:ext cx="2865120" cy="2031856"/>
            <a:chOff x="1249680" y="2509664"/>
            <a:chExt cx="2865120" cy="2031856"/>
          </a:xfrm>
        </p:grpSpPr>
        <p:sp>
          <p:nvSpPr>
            <p:cNvPr id="23" name="Freihandform 22"/>
            <p:cNvSpPr/>
            <p:nvPr/>
          </p:nvSpPr>
          <p:spPr>
            <a:xfrm>
              <a:off x="1249680" y="2712720"/>
              <a:ext cx="2865120" cy="1828800"/>
            </a:xfrm>
            <a:custGeom>
              <a:avLst/>
              <a:gdLst>
                <a:gd name="connsiteX0" fmla="*/ 0 w 2667000"/>
                <a:gd name="connsiteY0" fmla="*/ 0 h 1905000"/>
                <a:gd name="connsiteX1" fmla="*/ 2667000 w 2667000"/>
                <a:gd name="connsiteY1" fmla="*/ 1905000 h 1905000"/>
                <a:gd name="connsiteX2" fmla="*/ 701040 w 2667000"/>
                <a:gd name="connsiteY2" fmla="*/ 1112520 h 1905000"/>
                <a:gd name="connsiteX3" fmla="*/ 899160 w 2667000"/>
                <a:gd name="connsiteY3" fmla="*/ 762000 h 1905000"/>
                <a:gd name="connsiteX0" fmla="*/ 0 w 2865120"/>
                <a:gd name="connsiteY0" fmla="*/ 0 h 1828800"/>
                <a:gd name="connsiteX1" fmla="*/ 2865120 w 2865120"/>
                <a:gd name="connsiteY1" fmla="*/ 1828800 h 1828800"/>
                <a:gd name="connsiteX2" fmla="*/ 899160 w 2865120"/>
                <a:gd name="connsiteY2" fmla="*/ 1036320 h 1828800"/>
                <a:gd name="connsiteX3" fmla="*/ 1097280 w 2865120"/>
                <a:gd name="connsiteY3" fmla="*/ 685800 h 1828800"/>
                <a:gd name="connsiteX0" fmla="*/ 0 w 2865120"/>
                <a:gd name="connsiteY0" fmla="*/ 0 h 1828800"/>
                <a:gd name="connsiteX1" fmla="*/ 2865120 w 2865120"/>
                <a:gd name="connsiteY1" fmla="*/ 1828800 h 1828800"/>
                <a:gd name="connsiteX2" fmla="*/ 899160 w 2865120"/>
                <a:gd name="connsiteY2" fmla="*/ 1036320 h 1828800"/>
                <a:gd name="connsiteX3" fmla="*/ 1082040 w 2865120"/>
                <a:gd name="connsiteY3" fmla="*/ 731520 h 1828800"/>
                <a:gd name="connsiteX0" fmla="*/ 0 w 2865120"/>
                <a:gd name="connsiteY0" fmla="*/ 0 h 1828800"/>
                <a:gd name="connsiteX1" fmla="*/ 2865120 w 2865120"/>
                <a:gd name="connsiteY1" fmla="*/ 1828800 h 1828800"/>
                <a:gd name="connsiteX2" fmla="*/ 899160 w 2865120"/>
                <a:gd name="connsiteY2" fmla="*/ 1036320 h 1828800"/>
                <a:gd name="connsiteX3" fmla="*/ 1051560 w 2865120"/>
                <a:gd name="connsiteY3" fmla="*/ 80772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0" h="1828800">
                  <a:moveTo>
                    <a:pt x="0" y="0"/>
                  </a:moveTo>
                  <a:lnTo>
                    <a:pt x="2865120" y="1828800"/>
                  </a:lnTo>
                  <a:lnTo>
                    <a:pt x="899160" y="1036320"/>
                  </a:lnTo>
                  <a:lnTo>
                    <a:pt x="1051560" y="80772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2406040" y="2509664"/>
              <a:ext cx="426720" cy="807720"/>
            </a:xfrm>
            <a:custGeom>
              <a:avLst/>
              <a:gdLst>
                <a:gd name="connsiteX0" fmla="*/ 0 w 426720"/>
                <a:gd name="connsiteY0" fmla="*/ 807720 h 807720"/>
                <a:gd name="connsiteX1" fmla="*/ 426720 w 426720"/>
                <a:gd name="connsiteY1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720" h="807720">
                  <a:moveTo>
                    <a:pt x="0" y="807720"/>
                  </a:moveTo>
                  <a:lnTo>
                    <a:pt x="426720" y="0"/>
                  </a:ln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107504" y="494116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 rot="6661069">
            <a:off x="2483768" y="422108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283968" y="5301208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521387" y="30707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804248" y="487090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 rot="6661069">
            <a:off x="5821216" y="2215630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tx2"/>
                </a:solidFill>
              </a:rPr>
              <a:t>∞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95736" y="1781528"/>
            <a:ext cx="4176464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9926" y="134076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AT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/>
                        </a:rPr>
                        <m:t>𝐸</m:t>
                      </m:r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r>
                        <a:rPr lang="de-AT" b="0" i="1" smtClean="0">
                          <a:latin typeface="Cambria Math"/>
                        </a:rPr>
                        <m:t>𝑄</m:t>
                      </m:r>
                      <m:r>
                        <a:rPr lang="de-A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AT" b="0" i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A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AT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A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de-AT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AT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𝑄</m:t>
                          </m:r>
                          <m:r>
                            <m:rPr>
                              <m:sty m:val="p"/>
                            </m:rPr>
                            <a:rPr lang="de-AT" b="0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de-A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26" y="1340768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50527" y="2501607"/>
            <a:ext cx="867192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800" b="1" dirty="0" smtClean="0">
                <a:solidFill>
                  <a:srgbClr val="00B050"/>
                </a:solidFill>
                <a:latin typeface="Gulim"/>
                <a:ea typeface="Gulim"/>
              </a:rPr>
              <a:t>∫</a:t>
            </a:r>
            <a:r>
              <a:rPr lang="de-AT" sz="2800" b="1" i="1" dirty="0" smtClean="0">
                <a:solidFill>
                  <a:srgbClr val="00B050"/>
                </a:solidFill>
              </a:rPr>
              <a:t>K1</a:t>
            </a:r>
            <a:endParaRPr lang="de-AT" b="1" i="1" dirty="0">
              <a:solidFill>
                <a:srgbClr val="00B050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827584" y="1349479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Q</a:t>
            </a:r>
            <a:endParaRPr lang="de-AT" sz="3200" b="1" i="1" dirty="0"/>
          </a:p>
        </p:txBody>
      </p:sp>
      <p:sp>
        <p:nvSpPr>
          <p:cNvPr id="75" name="Textfeld 74"/>
          <p:cNvSpPr txBox="1"/>
          <p:nvPr/>
        </p:nvSpPr>
        <p:spPr>
          <a:xfrm>
            <a:off x="7452320" y="13407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E</a:t>
            </a:r>
            <a:endParaRPr lang="de-AT" sz="3200" b="1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705842" y="1781527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Gerade Verbindung mit Pfeil 9"/>
          <p:cNvCxnSpPr>
            <a:stCxn id="54" idx="3"/>
            <a:endCxn id="75" idx="1"/>
          </p:cNvCxnSpPr>
          <p:nvPr/>
        </p:nvCxnSpPr>
        <p:spPr>
          <a:xfrm flipV="1">
            <a:off x="1289570" y="1633156"/>
            <a:ext cx="6162750" cy="871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1832181" y="1650831"/>
            <a:ext cx="2699657" cy="1164771"/>
          </a:xfrm>
          <a:custGeom>
            <a:avLst/>
            <a:gdLst>
              <a:gd name="connsiteX0" fmla="*/ 0 w 2699657"/>
              <a:gd name="connsiteY0" fmla="*/ 0 h 1164771"/>
              <a:gd name="connsiteX1" fmla="*/ 0 w 2699657"/>
              <a:gd name="connsiteY1" fmla="*/ 1164771 h 1164771"/>
              <a:gd name="connsiteX2" fmla="*/ 2699657 w 2699657"/>
              <a:gd name="connsiteY2" fmla="*/ 1164771 h 11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657" h="1164771">
                <a:moveTo>
                  <a:pt x="0" y="0"/>
                </a:moveTo>
                <a:lnTo>
                  <a:pt x="0" y="1164771"/>
                </a:lnTo>
                <a:lnTo>
                  <a:pt x="2699657" y="1164771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5424466" y="1803231"/>
            <a:ext cx="2024743" cy="990600"/>
          </a:xfrm>
          <a:custGeom>
            <a:avLst/>
            <a:gdLst>
              <a:gd name="connsiteX0" fmla="*/ 0 w 2024743"/>
              <a:gd name="connsiteY0" fmla="*/ 990600 h 990600"/>
              <a:gd name="connsiteX1" fmla="*/ 1295400 w 2024743"/>
              <a:gd name="connsiteY1" fmla="*/ 990600 h 990600"/>
              <a:gd name="connsiteX2" fmla="*/ 2024743 w 2024743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3" h="990600">
                <a:moveTo>
                  <a:pt x="0" y="990600"/>
                </a:moveTo>
                <a:lnTo>
                  <a:pt x="1295400" y="990600"/>
                </a:lnTo>
                <a:lnTo>
                  <a:pt x="2024743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5724128" y="220486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B</a:t>
            </a:r>
            <a:r>
              <a:rPr lang="de-AT" sz="3200" b="1" baseline="-25000" dirty="0" smtClean="0"/>
              <a:t>1</a:t>
            </a:r>
            <a:endParaRPr lang="de-AT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80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AT" dirty="0" smtClean="0"/>
              <a:t>Hier wollen wir Beugung!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de-AT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wenn wir im Konzert hinter einer Säule sitzen</a:t>
            </a:r>
            <a:endParaRPr lang="de-AT" sz="3200" dirty="0" smtClean="0">
              <a:effectLst/>
            </a:endParaRPr>
          </a:p>
          <a:p>
            <a:pPr rtl="0" eaLnBrk="1" latinLnBrk="0" hangingPunct="1"/>
            <a:r>
              <a:rPr lang="de-AT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(und gerne trotzdem alles laut und deutlich hören wollen)</a:t>
            </a:r>
          </a:p>
          <a:p>
            <a:pPr rtl="0" eaLnBrk="1" latinLnBrk="0" hangingPunct="1"/>
            <a:endParaRPr lang="de-AT" dirty="0" smtClean="0">
              <a:effectLst/>
            </a:endParaRPr>
          </a:p>
          <a:p>
            <a:endParaRPr lang="de-AT" dirty="0"/>
          </a:p>
        </p:txBody>
      </p:sp>
      <p:pic>
        <p:nvPicPr>
          <p:cNvPr id="1026" name="Picture 2" descr="http://www.phototravels.net/vienna/vienna-p/photo-vienna-p-155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931"/>
            <a:ext cx="9180512" cy="60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ISEBUQEBQSFRQQEREUExUWFBUYFBYWFxoVFBgYFRQXGyYeFxkjGRUSHy8iIygpLCwsFR4xNTAqNSYrLCkBCQoKDgwOGg8PGi4kHiQsKSwpMCksNSwsLywsKiwpLCwsLCwpLCwsKSwsLCwsLCwsKSwsKSwsLCwpLCwsLCwsLP/AABEIALkBEQMBIgACEQEDEQH/xAAbAAEAAwEBAQEAAAAAAAAAAAAAAwUGBAIHAf/EAEUQAAIBAgIDCwgHBwQDAAAAAAABAgMRBAUSITEGIiNBUXFyc5GywRMkMjNhobHRQ1J0gZKi4RRCYmNkwvBUgtLiFjRT/8QAGgEBAAMBAQEAAAAAAAAAAAAAAAECBAUDBv/EACoRAQACAQEFBwUBAAAAAAAAAAABAgMRBBIhMbETMkFxkcHwFCIzUWEj/9oADAMBAAIRAxEAPwD7iAAAAAAAAAAAAAAAD5dj6fnFXrqvekU2CztyjpaNRp8kIvxNBjlw9TraneZi63lKEnF72Kk3sg9Tu072fEjJtVr1iJrL0w1iZ0loqebatUKvt4NfC54qZzJP0a2z/wCSv8iiWbRevykbr+CP/E6MPjXK+jK/NTX/ABOd9VefGWrsawsJZ/xcOtn0Sv8AeeHn9l9K+elb4Ihnh6r2Rb5oRfwRz1KM1dOLXPBL+0idoyR49SMdXX/5A/5vM6S+RJlmaSqT0d+9t7wSVuLX2FbLDVZao2d7cUPkaHLMsVGOvXJrfOyXZbiNGz2y5LROs6KZK1rDTbjFw0+r/uibEyO49cNPq/7omuOtLIAAgAAAAAAAAAAAAAAAAAAAAAAAAAAAAAAAAfNcwfDVetqd5nFmeXKtSlFJaejvG+J8l+QlzKpw9XravekftGqeVpiY0lMcOL5tOk4Ss1Zp69t0XGX4mT2X+5fqet0jTxM7LXdWty2W3n1nZldN2TXHxHDyRpaYh0Yt9vF34J1dnCcuxFjTnN6paX+6nF+9TT9x25dSbtzce37y+wtLV8PkacWzzMc3ha/8Z+kla7hBSTtpJNN9qutqJFA6sYlpv7n7kQ2Opiru1iHhadZW25NcLLq/GJqzMbllwsuh4o056KSAAIAAAAAAAAAAAAAAAAAAAAAAAAAAAAAAAAfJc0l5xV66r35HvDjMo+cVeuq9+R6oRM8vRks4dSNeWk4tp7dGOzVbVzWOjL8XW1aLX4I3+B+boIedtPY9DuRJ8roryNBva8Uovls5xWvlVmcTJGt5iG6sxuwusH+2P0GtXG4wXv0TQ5e8YrKTp69upP4WKvL6C8riaeu3k4O13t0pK5fYKgnCnJ3beGi29d3ZLabcFJ56z6vC9v448VpaT00lJbbXt2NuxHonVjIWqSXI/BEeidWvJnWe5ePCy6HijTGc3NrhJdDxRoyVZAAEAAAAAAAAAAAAAAAAAAAAAAAAAAAAAAAAPleYx4er11XvyPeHifmPXnFXrqvekTYZHhprK7K7ol53z+T7sToy71FDl/bI9+BFukVsbzxpfBfI/culwFF/1i7dOD+Zxb8Mtvni2x3IaqhDzjEy5KUb/ikaLLocFRa/0vbqRR4VcNiurh3qheZL6ukvq4b4pHRwc/Xqz35ObGx4WXP4IicTqxy4WXP4IhcTfDzWG55cJLoeKNAUWQrhJdDxRekqSAAIAAAAAAAAAAAAAAAAAAAAAAAAAAAAAAAAfLseuHq9dV70jowyIswXD1etqd6RNhjyjmuzG6X/AN1dGj8CPAytQprkxi70D3umXnq6NL4HPhZpU6f2xP8ANA4OadM1vP3bqx9kNtgvX4q+zycbfimi9yaGqk1x4WPgUmB14jF+ynHvSNDlMbQo/Zo/CJ08Me/Vmsgxq4SXP4Ii9hPjFwkufwRC0b4eTuyOPCS6Hii8KbJVv30fFFySrIAAgAAAAAAAAAAAAAAAAAAAAAAAAAAAAAAAB8wzD19XravekdGFRDmEOHqP+bV70ifDHnCzLbqX54uaj8P1OenDgE/6tL3wZ0bqI+efdR7p4wqvhV7cX4018zgZo1zW+eLoV7kNpl874nFW46UX+eSL7KW/J0vs0DP5dFrE4rk8lHvs0GTx3lH7MvA6eCffqy3eMX6yXP8AIjkuMmxXpy5yO2rnN8PJ2ZL6b6Pii5KfJ1v30fFFwSrIAAgAAAAAAAAAAAAAAAAAAAAAAAAAAAAAAAB8zzD19XraneZPhSHHevq9dU7zJsMUWZTdU7Y1X4lRfstorX7mRZdU83iv6tP80D3uvV8dFLjjSXuTIsCuBh7MYr9tM4Gb8tvP3dCnchuMtqXxGK6qL/MzR5Ql5Oj9mXwRl8DPh8U/5Ue9M0mUVd5R+ywfwOngnh69WS7zXneba42eGe8RHfy52R3N0PJ3ZN6b6Pii4KfJvTfR8UXBKJAAEAAAAAAAAAAAAAAAAAAAAAAAAAAAAAAAAPmOOfD1etq95k+HfgcuYPh6vsrVe9I6MLyclv8AL8ZRLM7qdeOg+SNI58vlwNNcuMXxpsn3VLz2PtjQ/uRBgPVr+HFx+MDg5vzW83Qp3IazL0/K4tfy4dmlMvcrk9CnbasLHs3hRYN2rYna26cezSky/wAmlvaa/pY+9RN2zx4efVnu6cQ7zl0meGz3iPTlzsibOnDPKwyf030fFFwU2Svfvo+KLkIAAAAAAAAAAAAAAAAAAAAAAAAAAAAAAAAAAB8qzGuv2iqtfrqvE/rSJ8JV9j/C/kfuPlw9XraneZ04WRfs1dWR3US88jtWrD7VbjlynNhPQa5MUn74HZutd8Yta1KituzRbuue7OSHqXJf6lP7t78vcfObRH+tvN0qT9kNjg5cPierXekXOWtxhS+r+zU9fMoopsNBqtibr6ON7L+J+DLnLqEtCla2iqEY3fLq/U6GKPfqzWSYrGRVSSbjdN8eviInjqf1o9qO2rTWk9S52lc86C5F2I6cVeEptz2IjKpJRae8vqd+NGgKfJ0tN2X7vii4KzGkgACAAAAAAAAAAAAAAAAAAAAAAAAAAAAAAAAB8xx/r6vW1e8yDMc18hTulebT0VzcbXsJswrJV6t2vW1O9IzOe5hw60XsilblTV3b7ym05Zx45mvNOOu9biq1Bzendz0rvSjvnrd3pRve+s68LDXo+UirvXpKUe1NElPD0Ktpa6c3r0oau1bH2Ftgcvl+5iL24pRufObs2ng6E2iIW+UzVk1Vg3ZK+mrtcnYaTAzhb0tJ8SimzO4TBVV9JSs7bKa28utl9g8LO2+qO3sSivcdbBvaaTHz1ZbaJq1ffqLsm1qjffWX70uTiR6kQ0MqpU25Xu5O973d/a3/AIiTSur8pvwzbTSzytp4O3JfTl0fFF0UuSesl0fFF0XtzUgABVIAAAAAAAAAAAAAAAAAAAAAAAAAAAAAAAD4vn9e2IrddW78ipr5C69NTva7bTvr1OyOrdLVtia3X1u/I78jlfDxab2z7zMO01m0aPak7vFmYZfiKcrSjppbJLb2PwO6ji5Rauqqvt3kns5k7Gnbktjt94nGT1qT+9mD6aZl7TlcmXZnUdkozd+VFvRzCu9TjJK9tJu2ordOf1n2ux+SqSeq79t2/wDGaaVvEaTaXlMx+mhp1Hq0m/8AOTlOzB173jr5V8H4GLxEZPZJ+8s9ybl5V3f7k9V2+NJXua8VtL6aKW5NrkfrJdDxReFHknrZdDxReGy/N5QAAokAAAAAAAAAAAAAAAAAAAAAAAAAAAAAAAB8nzrIFUr1W3a9Wq+2TPGU7npUrpVU4SlfRcLvX/FpezkL7E+uqdbU7zPbPa2KlucKxaYcUcr1Wcvy/qe1lfLJ/hR18Z4XprmZTsqRPJO9LjrZU3daa9m8/Ugjk0l9J+T/ALF09rI4+JbsqfpG9Kpnk8n9Jb/YvmdOV4PyMnLS0rx0diVuPi5kdgkT2VYnU1lc7nat6suh4o0JmtzXrZdDxiaUpfmmAAFEg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data:image/jpeg;base64,/9j/4AAQSkZJRgABAQAAAQABAAD/2wCEAAkGBhISEBUQEBQSFRQQEREUExUWFBUYFBYWFxoVFBgYFRQXGyYeFxkjGRUSHy8iIygpLCwsFR4xNTAqNSYrLCkBCQoKDgwOGg8PGi4kHiQsKSwpMCksNSwsLywsKiwpLCwsLCwpLCwsKSwsLCwsLCwsKSwsKSwsLCwpLCwsLCwsLP/AABEIALkBEQMBIgACEQEDEQH/xAAbAAEAAwEBAQEAAAAAAAAAAAAAAwUGBAIHAf/EAEUQAAIBAgIDCwgHBwQDAAAAAAABAgMRBAUSITEGIiNBUXFyc5GywRMkMjNhobHRQ1J0gZKi4RRCYmNkwvBUgtLiFjRT/8QAGgEBAAMBAQEAAAAAAAAAAAAAAAECBAUDBv/EACoRAQACAQEFBwUBAAAAAAAAAAABAgMRBBIhMbETMkFxkcHwFCIzUWEj/9oADAMBAAIRAxEAPwD7iAAAAAAAAAAAAAAAD5dj6fnFXrqvekU2CztyjpaNRp8kIvxNBjlw9TraneZi63lKEnF72Kk3sg9Tu072fEjJtVr1iJrL0w1iZ0loqebatUKvt4NfC54qZzJP0a2z/wCSv8iiWbRevykbr+CP/E6MPjXK+jK/NTX/ABOd9VefGWrsawsJZ/xcOtn0Sv8AeeHn9l9K+elb4Ihnh6r2Rb5oRfwRz1KM1dOLXPBL+0idoyR49SMdXX/5A/5vM6S+RJlmaSqT0d+9t7wSVuLX2FbLDVZao2d7cUPkaHLMsVGOvXJrfOyXZbiNGz2y5LROs6KZK1rDTbjFw0+r/uibEyO49cNPq/7omuOtLIAAgAAAAAAAAAAAAAAAAAAAAAAAAAAAAAAAAfNcwfDVetqd5nFmeXKtSlFJaejvG+J8l+QlzKpw9XravekftGqeVpiY0lMcOL5tOk4Ss1Zp69t0XGX4mT2X+5fqet0jTxM7LXdWty2W3n1nZldN2TXHxHDyRpaYh0Yt9vF34J1dnCcuxFjTnN6paX+6nF+9TT9x25dSbtzce37y+wtLV8PkacWzzMc3ha/8Z+kla7hBSTtpJNN9qutqJFA6sYlpv7n7kQ2Opiru1iHhadZW25NcLLq/GJqzMbllwsuh4o056KSAAIAAAAAAAAAAAAAAAAAAAAAAAAAAAAAAAAfJc0l5xV66r35HvDjMo+cVeuq9+R6oRM8vRks4dSNeWk4tp7dGOzVbVzWOjL8XW1aLX4I3+B+boIedtPY9DuRJ8roryNBva8Uovls5xWvlVmcTJGt5iG6sxuwusH+2P0GtXG4wXv0TQ5e8YrKTp69upP4WKvL6C8riaeu3k4O13t0pK5fYKgnCnJ3beGi29d3ZLabcFJ56z6vC9v448VpaT00lJbbXt2NuxHonVjIWqSXI/BEeidWvJnWe5ePCy6HijTGc3NrhJdDxRoyVZAAEAAAAAAAAAAAAAAAAAAAAAAAAAAAAAAAAPleYx4er11XvyPeHifmPXnFXrqvekTYZHhprK7K7ol53z+T7sToy71FDl/bI9+BFukVsbzxpfBfI/culwFF/1i7dOD+Zxb8Mtvni2x3IaqhDzjEy5KUb/ikaLLocFRa/0vbqRR4VcNiurh3qheZL6ukvq4b4pHRwc/Xqz35ObGx4WXP4IicTqxy4WXP4IhcTfDzWG55cJLoeKNAUWQrhJdDxRekqSAAIAAAAAAAAAAAAAAAAAAAAAAAAAAAAAAAAfLseuHq9dV70jowyIswXD1etqd6RNhjyjmuzG6X/AN1dGj8CPAytQprkxi70D3umXnq6NL4HPhZpU6f2xP8ANA4OadM1vP3bqx9kNtgvX4q+zycbfimi9yaGqk1x4WPgUmB14jF+ynHvSNDlMbQo/Zo/CJ08Me/Vmsgxq4SXP4Ii9hPjFwkufwRC0b4eTuyOPCS6Hii8KbJVv30fFFySrIAAgAAAAAAAAAAAAAAAAAAAAAAAAAAAAAAAB8wzD19XravekdGFRDmEOHqP+bV70ifDHnCzLbqX54uaj8P1OenDgE/6tL3wZ0bqI+efdR7p4wqvhV7cX4018zgZo1zW+eLoV7kNpl874nFW46UX+eSL7KW/J0vs0DP5dFrE4rk8lHvs0GTx3lH7MvA6eCffqy3eMX6yXP8AIjkuMmxXpy5yO2rnN8PJ2ZL6b6Pii5KfJ1v30fFFwSrIAAgAAAAAAAAAAAAAAAAAAAAAAAAAAAAAAAB8zzD19XraneZPhSHHevq9dU7zJsMUWZTdU7Y1X4lRfstorX7mRZdU83iv6tP80D3uvV8dFLjjSXuTIsCuBh7MYr9tM4Gb8tvP3dCnchuMtqXxGK6qL/MzR5Ql5Oj9mXwRl8DPh8U/5Ue9M0mUVd5R+ywfwOngnh69WS7zXneba42eGe8RHfy52R3N0PJ3ZN6b6Pii4KfJvTfR8UXBKJAAEAAAAAAAAAAAAAAAAAAAAAAAAAAAAAAAAPmOOfD1etq95k+HfgcuYPh6vsrVe9I6MLyclv8AL8ZRLM7qdeOg+SNI58vlwNNcuMXxpsn3VLz2PtjQ/uRBgPVr+HFx+MDg5vzW83Qp3IazL0/K4tfy4dmlMvcrk9CnbasLHs3hRYN2rYna26cezSky/wAmlvaa/pY+9RN2zx4efVnu6cQ7zl0meGz3iPTlzsibOnDPKwyf030fFFwU2Svfvo+KLkIAAAAAAAAAAAAAAAAAAAAAAAAAAAAAAAAAAB8qzGuv2iqtfrqvE/rSJ8JV9j/C/kfuPlw9XraneZ04WRfs1dWR3US88jtWrD7VbjlynNhPQa5MUn74HZutd8Yta1KituzRbuue7OSHqXJf6lP7t78vcfObRH+tvN0qT9kNjg5cPierXekXOWtxhS+r+zU9fMoopsNBqtibr6ON7L+J+DLnLqEtCla2iqEY3fLq/U6GKPfqzWSYrGRVSSbjdN8eviInjqf1o9qO2rTWk9S52lc86C5F2I6cVeEptz2IjKpJRae8vqd+NGgKfJ0tN2X7vii4KzGkgACAAAAAAAAAAAAAAAAAAAAAAAAAAAAAAAAB8xx/r6vW1e8yDMc18hTulebT0VzcbXsJswrJV6t2vW1O9IzOe5hw60XsilblTV3b7ym05Zx45mvNOOu9biq1Bzendz0rvSjvnrd3pRve+s68LDXo+UirvXpKUe1NElPD0Ktpa6c3r0oau1bH2Ftgcvl+5iL24pRufObs2ng6E2iIW+UzVk1Vg3ZK+mrtcnYaTAzhb0tJ8SimzO4TBVV9JSs7bKa28utl9g8LO2+qO3sSivcdbBvaaTHz1ZbaJq1ffqLsm1qjffWX70uTiR6kQ0MqpU25Xu5O973d/a3/AIiTSur8pvwzbTSzytp4O3JfTl0fFF0UuSesl0fFF0XtzUgABVIAAAAAAAAAAAAAAAAAAAAAAAAAAAAAAAD4vn9e2IrddW78ipr5C69NTva7bTvr1OyOrdLVtia3X1u/I78jlfDxab2z7zMO01m0aPak7vFmYZfiKcrSjppbJLb2PwO6ji5Rauqqvt3kns5k7Gnbktjt94nGT1qT+9mD6aZl7TlcmXZnUdkozd+VFvRzCu9TjJK9tJu2ordOf1n2ux+SqSeq79t2/wDGaaVvEaTaXlMx+mhp1Hq0m/8AOTlOzB173jr5V8H4GLxEZPZJ+8s9ybl5V3f7k9V2+NJXua8VtL6aKW5NrkfrJdDxReFHknrZdDxReGy/N5QAAokAAAAAAAAAAAAAAAAAAAAAAAAAAAAAAAB8nzrIFUr1W3a9Wq+2TPGU7npUrpVU4SlfRcLvX/FpezkL7E+uqdbU7zPbPa2KlucKxaYcUcr1Wcvy/qe1lfLJ/hR18Z4XprmZTsqRPJO9LjrZU3daa9m8/Ugjk0l9J+T/ALF09rI4+JbsqfpG9Kpnk8n9Jb/YvmdOV4PyMnLS0rx0diVuPi5kdgkT2VYnU1lc7nat6suh4o0JmtzXrZdDxiaUpfmmAAFEg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6" descr="data:image/jpeg;base64,/9j/4AAQSkZJRgABAQAAAQABAAD/2wCEAAkGBhISEBUQEBQSFRQQEREUExUWFBUYFBYWFxoVFBgYFRQXGyYeFxkjGRUSHy8iIygpLCwsFR4xNTAqNSYrLCkBCQoKDgwOGg8PGi4kHiQsKSwpMCksNSwsLywsKiwpLCwsLCwpLCwsKSwsLCwsLCwsKSwsKSwsLCwpLCwsLCwsLP/AABEIALkBEQMBIgACEQEDEQH/xAAbAAEAAwEBAQEAAAAAAAAAAAAAAwUGBAIHAf/EAEUQAAIBAgIDCwgHBwQDAAAAAAABAgMRBAUSITEGIiNBUXFyc5GywRMkMjNhobHRQ1J0gZKi4RRCYmNkwvBUgtLiFjRT/8QAGgEBAAMBAQEAAAAAAAAAAAAAAAECBAUDBv/EACoRAQACAQEFBwUBAAAAAAAAAAABAgMRBBIhMbETMkFxkcHwFCIzUWEj/9oADAMBAAIRAxEAPwD7iAAAAAAAAAAAAAAAD5dj6fnFXrqvekU2CztyjpaNRp8kIvxNBjlw9TraneZi63lKEnF72Kk3sg9Tu072fEjJtVr1iJrL0w1iZ0loqebatUKvt4NfC54qZzJP0a2z/wCSv8iiWbRevykbr+CP/E6MPjXK+jK/NTX/ABOd9VefGWrsawsJZ/xcOtn0Sv8AeeHn9l9K+elb4Ihnh6r2Rb5oRfwRz1KM1dOLXPBL+0idoyR49SMdXX/5A/5vM6S+RJlmaSqT0d+9t7wSVuLX2FbLDVZao2d7cUPkaHLMsVGOvXJrfOyXZbiNGz2y5LROs6KZK1rDTbjFw0+r/uibEyO49cNPq/7omuOtLIAAgAAAAAAAAAAAAAAAAAAAAAAAAAAAAAAAAfNcwfDVetqd5nFmeXKtSlFJaejvG+J8l+QlzKpw9XravekftGqeVpiY0lMcOL5tOk4Ss1Zp69t0XGX4mT2X+5fqet0jTxM7LXdWty2W3n1nZldN2TXHxHDyRpaYh0Yt9vF34J1dnCcuxFjTnN6paX+6nF+9TT9x25dSbtzce37y+wtLV8PkacWzzMc3ha/8Z+kla7hBSTtpJNN9qutqJFA6sYlpv7n7kQ2Opiru1iHhadZW25NcLLq/GJqzMbllwsuh4o056KSAAIAAAAAAAAAAAAAAAAAAAAAAAAAAAAAAAAfJc0l5xV66r35HvDjMo+cVeuq9+R6oRM8vRks4dSNeWk4tp7dGOzVbVzWOjL8XW1aLX4I3+B+boIedtPY9DuRJ8roryNBva8Uovls5xWvlVmcTJGt5iG6sxuwusH+2P0GtXG4wXv0TQ5e8YrKTp69upP4WKvL6C8riaeu3k4O13t0pK5fYKgnCnJ3beGi29d3ZLabcFJ56z6vC9v448VpaT00lJbbXt2NuxHonVjIWqSXI/BEeidWvJnWe5ePCy6HijTGc3NrhJdDxRoyVZAAEAAAAAAAAAAAAAAAAAAAAAAAAAAAAAAAAPleYx4er11XvyPeHifmPXnFXrqvekTYZHhprK7K7ol53z+T7sToy71FDl/bI9+BFukVsbzxpfBfI/culwFF/1i7dOD+Zxb8Mtvni2x3IaqhDzjEy5KUb/ikaLLocFRa/0vbqRR4VcNiurh3qheZL6ukvq4b4pHRwc/Xqz35ObGx4WXP4IicTqxy4WXP4IhcTfDzWG55cJLoeKNAUWQrhJdDxRekqSAAIAAAAAAAAAAAAAAAAAAAAAAAAAAAAAAAAfLseuHq9dV70jowyIswXD1etqd6RNhjyjmuzG6X/AN1dGj8CPAytQprkxi70D3umXnq6NL4HPhZpU6f2xP8ANA4OadM1vP3bqx9kNtgvX4q+zycbfimi9yaGqk1x4WPgUmB14jF+ynHvSNDlMbQo/Zo/CJ08Me/Vmsgxq4SXP4Ii9hPjFwkufwRC0b4eTuyOPCS6Hii8KbJVv30fFFySrIAAgAAAAAAAAAAAAAAAAAAAAAAAAAAAAAAAB8wzD19XravekdGFRDmEOHqP+bV70ifDHnCzLbqX54uaj8P1OenDgE/6tL3wZ0bqI+efdR7p4wqvhV7cX4018zgZo1zW+eLoV7kNpl874nFW46UX+eSL7KW/J0vs0DP5dFrE4rk8lHvs0GTx3lH7MvA6eCffqy3eMX6yXP8AIjkuMmxXpy5yO2rnN8PJ2ZL6b6Pii5KfJ1v30fFFwSrIAAgAAAAAAAAAAAAAAAAAAAAAAAAAAAAAAAB8zzD19XraneZPhSHHevq9dU7zJsMUWZTdU7Y1X4lRfstorX7mRZdU83iv6tP80D3uvV8dFLjjSXuTIsCuBh7MYr9tM4Gb8tvP3dCnchuMtqXxGK6qL/MzR5Ql5Oj9mXwRl8DPh8U/5Ue9M0mUVd5R+ywfwOngnh69WS7zXneba42eGe8RHfy52R3N0PJ3ZN6b6Pii4KfJvTfR8UXBKJAAEAAAAAAAAAAAAAAAAAAAAAAAAAAAAAAAAPmOOfD1etq95k+HfgcuYPh6vsrVe9I6MLyclv8AL8ZRLM7qdeOg+SNI58vlwNNcuMXxpsn3VLz2PtjQ/uRBgPVr+HFx+MDg5vzW83Qp3IazL0/K4tfy4dmlMvcrk9CnbasLHs3hRYN2rYna26cezSky/wAmlvaa/pY+9RN2zx4efVnu6cQ7zl0meGz3iPTlzsibOnDPKwyf030fFFwU2Svfvo+KLkIAAAAAAAAAAAAAAAAAAAAAAAAAAAAAAAAAAB8qzGuv2iqtfrqvE/rSJ8JV9j/C/kfuPlw9XraneZ04WRfs1dWR3US88jtWrD7VbjlynNhPQa5MUn74HZutd8Yta1KituzRbuue7OSHqXJf6lP7t78vcfObRH+tvN0qT9kNjg5cPierXekXOWtxhS+r+zU9fMoopsNBqtibr6ON7L+J+DLnLqEtCla2iqEY3fLq/U6GKPfqzWSYrGRVSSbjdN8eviInjqf1o9qO2rTWk9S52lc86C5F2I6cVeEptz2IjKpJRae8vqd+NGgKfJ0tN2X7vii4KzGkgACAAAAAAAAAAAAAAAAAAAAAAAAAAAAAAAAB8xx/r6vW1e8yDMc18hTulebT0VzcbXsJswrJV6t2vW1O9IzOe5hw60XsilblTV3b7ym05Zx45mvNOOu9biq1Bzendz0rvSjvnrd3pRve+s68LDXo+UirvXpKUe1NElPD0Ktpa6c3r0oau1bH2Ftgcvl+5iL24pRufObs2ng6E2iIW+UzVk1Vg3ZK+mrtcnYaTAzhb0tJ8SimzO4TBVV9JSs7bKa28utl9g8LO2+qO3sSivcdbBvaaTHz1ZbaJq1ffqLsm1qjffWX70uTiR6kQ0MqpU25Xu5O973d/a3/AIiTSur8pvwzbTSzytp4O3JfTl0fFF0UuSesl0fFF0XtzUgABVIAAAAAAAAAAAAAAAAAAAAAAAAAAAAAAAD4vn9e2IrddW78ipr5C69NTva7bTvr1OyOrdLVtia3X1u/I78jlfDxab2z7zMO01m0aPak7vFmYZfiKcrSjppbJLb2PwO6ji5Rauqqvt3kns5k7Gnbktjt94nGT1qT+9mD6aZl7TlcmXZnUdkozd+VFvRzCu9TjJK9tJu2ordOf1n2ux+SqSeq79t2/wDGaaVvEaTaXlMx+mhp1Hq0m/8AOTlOzB173jr5V8H4GLxEZPZJ+8s9ybl5V3f7k9V2+NJXua8VtL6aKW5NrkfrJdDxReFHknrZdDxReGy/N5QAAokAAAAAAAAAAAAAAAAAAAAAAAAAAAAAAAB8nzrIFUr1W3a9Wq+2TPGU7npUrpVU4SlfRcLvX/FpezkL7E+uqdbU7zPbPa2KlucKxaYcUcr1Wcvy/qe1lfLJ/hR18Z4XprmZTsqRPJO9LjrZU3daa9m8/Ugjk0l9J+T/ALF09rI4+JbsqfpG9Kpnk8n9Jb/YvmdOV4PyMnLS0rx0diVuPi5kdgkT2VYnU1lc7nat6suh4o0JmtzXrZdDxiaUpfmmAAFEgAAAAAAAAAAAAAA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Textfeld 30"/>
          <p:cNvSpPr txBox="1"/>
          <p:nvPr/>
        </p:nvSpPr>
        <p:spPr>
          <a:xfrm rot="21440651">
            <a:off x="1992314" y="2981989"/>
            <a:ext cx="4131525" cy="6396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400" dirty="0" smtClean="0">
                <a:solidFill>
                  <a:schemeClr val="bg1"/>
                </a:solidFill>
              </a:rPr>
              <a:t>Was sind „Hörpl</a:t>
            </a:r>
            <a:r>
              <a:rPr lang="de-AT" sz="2400" dirty="0" smtClean="0">
                <a:solidFill>
                  <a:schemeClr val="bg1"/>
                </a:solidFill>
              </a:rPr>
              <a:t>ätze“?</a:t>
            </a:r>
            <a:endParaRPr lang="de-AT" sz="3600" i="1" dirty="0">
              <a:solidFill>
                <a:schemeClr val="bg1"/>
              </a:solidFill>
              <a:effectLst/>
              <a:latin typeface="Times New Roman"/>
              <a:ea typeface="MS Mincho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725299"/>
            <a:ext cx="1584176" cy="61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696" y="3501008"/>
            <a:ext cx="558187" cy="7238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36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95736" y="1781528"/>
            <a:ext cx="4176464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6816" y="134076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/>
                        </a:rPr>
                        <m:t>𝐸</m:t>
                      </m:r>
                      <m:r>
                        <a:rPr lang="de-AT" i="1" smtClean="0">
                          <a:latin typeface="Cambria Math"/>
                        </a:rPr>
                        <m:t>=</m:t>
                      </m:r>
                      <m:r>
                        <a:rPr lang="de-AT" i="1" smtClean="0">
                          <a:latin typeface="Cambria Math"/>
                        </a:rPr>
                        <m:t>𝑄</m:t>
                      </m:r>
                      <m:r>
                        <a:rPr lang="de-AT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A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AT">
                          <a:latin typeface="Cambria Math"/>
                        </a:rPr>
                        <m:t>,</m:t>
                      </m:r>
                      <m:r>
                        <a:rPr lang="de-AT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de-A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A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AT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A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de-AT" i="1">
                              <a:latin typeface="Cambria Math"/>
                              <a:ea typeface="Cambria Math"/>
                            </a:rPr>
                            <m:t>𝛽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A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de-AT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A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de-AT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de-AT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A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de-AT"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de-A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m:rPr>
                              <m:sty m:val="p"/>
                            </m:rPr>
                            <a:rPr lang="de-AT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A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16" y="1340768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4118479" y="2501607"/>
            <a:ext cx="1710545" cy="1296144"/>
            <a:chOff x="6732240" y="1124744"/>
            <a:chExt cx="1710545" cy="1296144"/>
          </a:xfrm>
        </p:grpSpPr>
        <p:sp>
          <p:nvSpPr>
            <p:cNvPr id="9" name="Rechteck 8"/>
            <p:cNvSpPr/>
            <p:nvPr/>
          </p:nvSpPr>
          <p:spPr>
            <a:xfrm>
              <a:off x="7164288" y="1124744"/>
              <a:ext cx="867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rgbClr val="00B05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rgbClr val="00B050"/>
                  </a:solidFill>
                </a:rPr>
                <a:t>K1</a:t>
              </a:r>
              <a:endParaRPr lang="de-AT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64288" y="1844824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K2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8016065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6732240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827584" y="1349479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Q</a:t>
            </a:r>
            <a:endParaRPr lang="de-AT" sz="3200" b="1" i="1" dirty="0"/>
          </a:p>
        </p:txBody>
      </p:sp>
      <p:sp>
        <p:nvSpPr>
          <p:cNvPr id="75" name="Textfeld 74"/>
          <p:cNvSpPr txBox="1"/>
          <p:nvPr/>
        </p:nvSpPr>
        <p:spPr>
          <a:xfrm>
            <a:off x="7452320" y="13407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E</a:t>
            </a:r>
            <a:endParaRPr lang="de-AT" sz="3200" b="1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705842" y="1781527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Gerade Verbindung mit Pfeil 9"/>
          <p:cNvCxnSpPr>
            <a:stCxn id="54" idx="3"/>
            <a:endCxn id="75" idx="1"/>
          </p:cNvCxnSpPr>
          <p:nvPr/>
        </p:nvCxnSpPr>
        <p:spPr>
          <a:xfrm flipV="1">
            <a:off x="1289570" y="1633156"/>
            <a:ext cx="6162750" cy="871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1832181" y="1650831"/>
            <a:ext cx="2699657" cy="1164771"/>
          </a:xfrm>
          <a:custGeom>
            <a:avLst/>
            <a:gdLst>
              <a:gd name="connsiteX0" fmla="*/ 0 w 2699657"/>
              <a:gd name="connsiteY0" fmla="*/ 0 h 1164771"/>
              <a:gd name="connsiteX1" fmla="*/ 0 w 2699657"/>
              <a:gd name="connsiteY1" fmla="*/ 1164771 h 1164771"/>
              <a:gd name="connsiteX2" fmla="*/ 2699657 w 2699657"/>
              <a:gd name="connsiteY2" fmla="*/ 1164771 h 11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657" h="1164771">
                <a:moveTo>
                  <a:pt x="0" y="0"/>
                </a:moveTo>
                <a:lnTo>
                  <a:pt x="0" y="1164771"/>
                </a:lnTo>
                <a:lnTo>
                  <a:pt x="2699657" y="1164771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5424466" y="1803231"/>
            <a:ext cx="2024743" cy="990600"/>
          </a:xfrm>
          <a:custGeom>
            <a:avLst/>
            <a:gdLst>
              <a:gd name="connsiteX0" fmla="*/ 0 w 2024743"/>
              <a:gd name="connsiteY0" fmla="*/ 990600 h 990600"/>
              <a:gd name="connsiteX1" fmla="*/ 1295400 w 2024743"/>
              <a:gd name="connsiteY1" fmla="*/ 990600 h 990600"/>
              <a:gd name="connsiteX2" fmla="*/ 2024743 w 2024743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3" h="990600">
                <a:moveTo>
                  <a:pt x="0" y="990600"/>
                </a:moveTo>
                <a:lnTo>
                  <a:pt x="1295400" y="990600"/>
                </a:lnTo>
                <a:lnTo>
                  <a:pt x="2024743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5724128" y="220486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B</a:t>
            </a:r>
            <a:r>
              <a:rPr lang="de-AT" sz="3200" b="1" baseline="-25000" dirty="0" smtClean="0"/>
              <a:t>1</a:t>
            </a:r>
            <a:endParaRPr lang="de-AT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3381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95736" y="1781528"/>
            <a:ext cx="4176464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9040" y="1340768"/>
                <a:ext cx="965452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AT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/>
                        </a:rPr>
                        <m:t>𝐸</m:t>
                      </m:r>
                      <m:r>
                        <a:rPr lang="de-AT" i="1" smtClean="0">
                          <a:latin typeface="Cambria Math"/>
                        </a:rPr>
                        <m:t>=</m:t>
                      </m:r>
                      <m:r>
                        <a:rPr lang="de-AT" i="1" smtClean="0">
                          <a:latin typeface="Cambria Math"/>
                        </a:rPr>
                        <m:t>𝑄</m:t>
                      </m:r>
                      <m:r>
                        <a:rPr lang="de-AT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A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AT">
                          <a:latin typeface="Cambria Math"/>
                        </a:rPr>
                        <m:t>,</m:t>
                      </m:r>
                      <m:r>
                        <a:rPr lang="de-AT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de-A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A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AT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A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de-AT" i="1">
                              <a:latin typeface="Cambria Math"/>
                              <a:ea typeface="Cambria Math"/>
                            </a:rPr>
                            <m:t>𝛽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de-AT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A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de-AT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de-AT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de-AT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AT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AT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de-AT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de-AT"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de-A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A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m:rPr>
                              <m:sty m:val="p"/>
                            </m:rPr>
                            <a:rPr lang="de-AT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A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40" y="1340768"/>
                <a:ext cx="965452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489096" y="1916832"/>
            <a:ext cx="3339928" cy="1880919"/>
            <a:chOff x="5102857" y="539969"/>
            <a:chExt cx="3339928" cy="1880919"/>
          </a:xfrm>
        </p:grpSpPr>
        <p:sp>
          <p:nvSpPr>
            <p:cNvPr id="9" name="Rechteck 8"/>
            <p:cNvSpPr/>
            <p:nvPr/>
          </p:nvSpPr>
          <p:spPr>
            <a:xfrm>
              <a:off x="7164288" y="1124744"/>
              <a:ext cx="867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rgbClr val="00B05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rgbClr val="00B050"/>
                  </a:solidFill>
                </a:rPr>
                <a:t>K1</a:t>
              </a:r>
              <a:endParaRPr lang="de-AT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64288" y="1844824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K2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8016065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6732240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5558300" y="539969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K2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ihandform 56"/>
            <p:cNvSpPr/>
            <p:nvPr/>
          </p:nvSpPr>
          <p:spPr>
            <a:xfrm flipV="1">
              <a:off x="6425492" y="827998"/>
              <a:ext cx="306449" cy="593159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Freihandform 39"/>
            <p:cNvSpPr/>
            <p:nvPr/>
          </p:nvSpPr>
          <p:spPr>
            <a:xfrm rot="10800000">
              <a:off x="5102857" y="827998"/>
              <a:ext cx="426720" cy="610741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827584" y="1349479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Q</a:t>
            </a:r>
            <a:endParaRPr lang="de-AT" sz="3200" b="1" i="1" dirty="0"/>
          </a:p>
        </p:txBody>
      </p:sp>
      <p:sp>
        <p:nvSpPr>
          <p:cNvPr id="75" name="Textfeld 74"/>
          <p:cNvSpPr txBox="1"/>
          <p:nvPr/>
        </p:nvSpPr>
        <p:spPr>
          <a:xfrm>
            <a:off x="7452320" y="13407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E</a:t>
            </a:r>
            <a:endParaRPr lang="de-AT" sz="3200" b="1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705842" y="1781527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Gerade Verbindung mit Pfeil 9"/>
          <p:cNvCxnSpPr>
            <a:stCxn id="54" idx="3"/>
          </p:cNvCxnSpPr>
          <p:nvPr/>
        </p:nvCxnSpPr>
        <p:spPr>
          <a:xfrm flipV="1">
            <a:off x="1289570" y="1633156"/>
            <a:ext cx="6162750" cy="871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1832181" y="1650831"/>
            <a:ext cx="2699657" cy="1164771"/>
          </a:xfrm>
          <a:custGeom>
            <a:avLst/>
            <a:gdLst>
              <a:gd name="connsiteX0" fmla="*/ 0 w 2699657"/>
              <a:gd name="connsiteY0" fmla="*/ 0 h 1164771"/>
              <a:gd name="connsiteX1" fmla="*/ 0 w 2699657"/>
              <a:gd name="connsiteY1" fmla="*/ 1164771 h 1164771"/>
              <a:gd name="connsiteX2" fmla="*/ 2699657 w 2699657"/>
              <a:gd name="connsiteY2" fmla="*/ 1164771 h 11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657" h="1164771">
                <a:moveTo>
                  <a:pt x="0" y="0"/>
                </a:moveTo>
                <a:lnTo>
                  <a:pt x="0" y="1164771"/>
                </a:lnTo>
                <a:lnTo>
                  <a:pt x="2699657" y="1164771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5424466" y="1803231"/>
            <a:ext cx="2024743" cy="990600"/>
          </a:xfrm>
          <a:custGeom>
            <a:avLst/>
            <a:gdLst>
              <a:gd name="connsiteX0" fmla="*/ 0 w 2024743"/>
              <a:gd name="connsiteY0" fmla="*/ 990600 h 990600"/>
              <a:gd name="connsiteX1" fmla="*/ 1295400 w 2024743"/>
              <a:gd name="connsiteY1" fmla="*/ 990600 h 990600"/>
              <a:gd name="connsiteX2" fmla="*/ 2024743 w 2024743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3" h="990600">
                <a:moveTo>
                  <a:pt x="0" y="990600"/>
                </a:moveTo>
                <a:lnTo>
                  <a:pt x="1295400" y="990600"/>
                </a:lnTo>
                <a:lnTo>
                  <a:pt x="2024743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724128" y="220486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B</a:t>
            </a:r>
            <a:r>
              <a:rPr lang="de-AT" sz="3200" b="1" baseline="-25000" dirty="0" smtClean="0"/>
              <a:t>1</a:t>
            </a:r>
            <a:endParaRPr lang="de-AT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01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95736" y="1781528"/>
            <a:ext cx="4176464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Zugabe: Mehrfachbeugung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489096" y="1916832"/>
            <a:ext cx="3339928" cy="1880919"/>
            <a:chOff x="5102857" y="539969"/>
            <a:chExt cx="3339928" cy="1880919"/>
          </a:xfrm>
        </p:grpSpPr>
        <p:sp>
          <p:nvSpPr>
            <p:cNvPr id="9" name="Rechteck 8"/>
            <p:cNvSpPr/>
            <p:nvPr/>
          </p:nvSpPr>
          <p:spPr>
            <a:xfrm>
              <a:off x="7164288" y="1124744"/>
              <a:ext cx="867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rgbClr val="00B05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rgbClr val="00B050"/>
                  </a:solidFill>
                </a:rPr>
                <a:t>K1</a:t>
              </a:r>
              <a:endParaRPr lang="de-AT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64288" y="1844824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K2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8016065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Freihandform 27"/>
            <p:cNvSpPr/>
            <p:nvPr/>
          </p:nvSpPr>
          <p:spPr>
            <a:xfrm flipH="1">
              <a:off x="6732240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5558300" y="539969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K2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ihandform 56"/>
            <p:cNvSpPr/>
            <p:nvPr/>
          </p:nvSpPr>
          <p:spPr>
            <a:xfrm flipV="1">
              <a:off x="6425492" y="827998"/>
              <a:ext cx="306449" cy="593159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Freihandform 39"/>
            <p:cNvSpPr/>
            <p:nvPr/>
          </p:nvSpPr>
          <p:spPr>
            <a:xfrm rot="10800000">
              <a:off x="5102857" y="827998"/>
              <a:ext cx="426720" cy="610741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827584" y="1349479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Q</a:t>
            </a:r>
            <a:endParaRPr lang="de-AT" sz="3200" b="1" i="1" dirty="0"/>
          </a:p>
        </p:txBody>
      </p:sp>
      <p:sp>
        <p:nvSpPr>
          <p:cNvPr id="75" name="Textfeld 74"/>
          <p:cNvSpPr txBox="1"/>
          <p:nvPr/>
        </p:nvSpPr>
        <p:spPr>
          <a:xfrm>
            <a:off x="7452320" y="13407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E</a:t>
            </a:r>
            <a:endParaRPr lang="de-AT" sz="3200" b="1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705842" y="1781527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Kante1</a:t>
            </a:r>
            <a:endParaRPr lang="de-AT" sz="3200" b="1" i="1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Gerade Verbindung mit Pfeil 9"/>
          <p:cNvCxnSpPr>
            <a:stCxn id="54" idx="3"/>
          </p:cNvCxnSpPr>
          <p:nvPr/>
        </p:nvCxnSpPr>
        <p:spPr>
          <a:xfrm flipV="1">
            <a:off x="1289570" y="1633156"/>
            <a:ext cx="6162750" cy="871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1832181" y="1650831"/>
            <a:ext cx="2699657" cy="1164771"/>
          </a:xfrm>
          <a:custGeom>
            <a:avLst/>
            <a:gdLst>
              <a:gd name="connsiteX0" fmla="*/ 0 w 2699657"/>
              <a:gd name="connsiteY0" fmla="*/ 0 h 1164771"/>
              <a:gd name="connsiteX1" fmla="*/ 0 w 2699657"/>
              <a:gd name="connsiteY1" fmla="*/ 1164771 h 1164771"/>
              <a:gd name="connsiteX2" fmla="*/ 2699657 w 2699657"/>
              <a:gd name="connsiteY2" fmla="*/ 1164771 h 11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657" h="1164771">
                <a:moveTo>
                  <a:pt x="0" y="0"/>
                </a:moveTo>
                <a:lnTo>
                  <a:pt x="0" y="1164771"/>
                </a:lnTo>
                <a:lnTo>
                  <a:pt x="2699657" y="1164771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 14"/>
          <p:cNvSpPr/>
          <p:nvPr/>
        </p:nvSpPr>
        <p:spPr>
          <a:xfrm>
            <a:off x="5424466" y="1803231"/>
            <a:ext cx="2024743" cy="990600"/>
          </a:xfrm>
          <a:custGeom>
            <a:avLst/>
            <a:gdLst>
              <a:gd name="connsiteX0" fmla="*/ 0 w 2024743"/>
              <a:gd name="connsiteY0" fmla="*/ 990600 h 990600"/>
              <a:gd name="connsiteX1" fmla="*/ 1295400 w 2024743"/>
              <a:gd name="connsiteY1" fmla="*/ 990600 h 990600"/>
              <a:gd name="connsiteX2" fmla="*/ 2024743 w 2024743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3" h="990600">
                <a:moveTo>
                  <a:pt x="0" y="990600"/>
                </a:moveTo>
                <a:lnTo>
                  <a:pt x="1295400" y="990600"/>
                </a:lnTo>
                <a:lnTo>
                  <a:pt x="2024743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2199251" y="4000457"/>
            <a:ext cx="4176464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3" name="Gruppieren 22"/>
          <p:cNvGrpSpPr/>
          <p:nvPr/>
        </p:nvGrpSpPr>
        <p:grpSpPr>
          <a:xfrm>
            <a:off x="2492611" y="4135761"/>
            <a:ext cx="3339928" cy="1880919"/>
            <a:chOff x="5102857" y="539969"/>
            <a:chExt cx="3339928" cy="1880919"/>
          </a:xfrm>
        </p:grpSpPr>
        <p:sp>
          <p:nvSpPr>
            <p:cNvPr id="24" name="Rechteck 23"/>
            <p:cNvSpPr/>
            <p:nvPr/>
          </p:nvSpPr>
          <p:spPr>
            <a:xfrm>
              <a:off x="7164288" y="1124744"/>
              <a:ext cx="86719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rgbClr val="00B05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rgbClr val="00B050"/>
                  </a:solidFill>
                </a:rPr>
                <a:t>K2</a:t>
              </a:r>
              <a:endParaRPr lang="de-AT" b="1" i="1" dirty="0">
                <a:solidFill>
                  <a:srgbClr val="00B050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164288" y="1844824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K1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8016065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Freihandform 29"/>
            <p:cNvSpPr/>
            <p:nvPr/>
          </p:nvSpPr>
          <p:spPr>
            <a:xfrm flipH="1">
              <a:off x="6732240" y="1412776"/>
              <a:ext cx="426720" cy="777240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5558300" y="539969"/>
              <a:ext cx="867192" cy="5760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2800" b="1" dirty="0" smtClean="0">
                  <a:solidFill>
                    <a:sysClr val="windowText" lastClr="000000"/>
                  </a:solidFill>
                  <a:latin typeface="Gulim"/>
                  <a:ea typeface="Gulim"/>
                </a:rPr>
                <a:t>∫</a:t>
              </a:r>
              <a:r>
                <a:rPr lang="de-AT" sz="2800" b="1" i="1" dirty="0" smtClean="0">
                  <a:solidFill>
                    <a:sysClr val="windowText" lastClr="000000"/>
                  </a:solidFill>
                </a:rPr>
                <a:t>K1</a:t>
              </a:r>
              <a:endParaRPr lang="de-AT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 flipV="1">
              <a:off x="6425492" y="827998"/>
              <a:ext cx="306449" cy="593159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Freihandform 32"/>
            <p:cNvSpPr/>
            <p:nvPr/>
          </p:nvSpPr>
          <p:spPr>
            <a:xfrm rot="10800000">
              <a:off x="5102857" y="827998"/>
              <a:ext cx="426720" cy="610741"/>
            </a:xfrm>
            <a:custGeom>
              <a:avLst/>
              <a:gdLst>
                <a:gd name="connsiteX0" fmla="*/ 426720 w 426720"/>
                <a:gd name="connsiteY0" fmla="*/ 0 h 777240"/>
                <a:gd name="connsiteX1" fmla="*/ 426720 w 426720"/>
                <a:gd name="connsiteY1" fmla="*/ 777240 h 777240"/>
                <a:gd name="connsiteX2" fmla="*/ 0 w 426720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777240">
                  <a:moveTo>
                    <a:pt x="426720" y="0"/>
                  </a:moveTo>
                  <a:lnTo>
                    <a:pt x="426720" y="777240"/>
                  </a:lnTo>
                  <a:lnTo>
                    <a:pt x="0" y="77724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4709357" y="4000456"/>
            <a:ext cx="137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Kante2</a:t>
            </a:r>
            <a:endParaRPr lang="de-AT" sz="3200" b="1" i="1" dirty="0"/>
          </a:p>
        </p:txBody>
      </p:sp>
      <p:sp>
        <p:nvSpPr>
          <p:cNvPr id="35" name="Freihandform 34"/>
          <p:cNvSpPr/>
          <p:nvPr/>
        </p:nvSpPr>
        <p:spPr>
          <a:xfrm>
            <a:off x="1835696" y="2645624"/>
            <a:ext cx="2699657" cy="2388907"/>
          </a:xfrm>
          <a:custGeom>
            <a:avLst/>
            <a:gdLst>
              <a:gd name="connsiteX0" fmla="*/ 0 w 2699657"/>
              <a:gd name="connsiteY0" fmla="*/ 0 h 1164771"/>
              <a:gd name="connsiteX1" fmla="*/ 0 w 2699657"/>
              <a:gd name="connsiteY1" fmla="*/ 1164771 h 1164771"/>
              <a:gd name="connsiteX2" fmla="*/ 2699657 w 2699657"/>
              <a:gd name="connsiteY2" fmla="*/ 1164771 h 11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657" h="1164771">
                <a:moveTo>
                  <a:pt x="0" y="0"/>
                </a:moveTo>
                <a:lnTo>
                  <a:pt x="0" y="1164771"/>
                </a:lnTo>
                <a:lnTo>
                  <a:pt x="2699657" y="1164771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Freihandform 35"/>
          <p:cNvSpPr/>
          <p:nvPr/>
        </p:nvSpPr>
        <p:spPr>
          <a:xfrm>
            <a:off x="5427981" y="2204861"/>
            <a:ext cx="2024743" cy="2807899"/>
          </a:xfrm>
          <a:custGeom>
            <a:avLst/>
            <a:gdLst>
              <a:gd name="connsiteX0" fmla="*/ 0 w 2024743"/>
              <a:gd name="connsiteY0" fmla="*/ 990600 h 990600"/>
              <a:gd name="connsiteX1" fmla="*/ 1295400 w 2024743"/>
              <a:gd name="connsiteY1" fmla="*/ 990600 h 990600"/>
              <a:gd name="connsiteX2" fmla="*/ 2024743 w 2024743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3" h="990600">
                <a:moveTo>
                  <a:pt x="0" y="990600"/>
                </a:moveTo>
                <a:lnTo>
                  <a:pt x="1295400" y="990600"/>
                </a:lnTo>
                <a:lnTo>
                  <a:pt x="2024743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Textfeld 36"/>
          <p:cNvSpPr txBox="1"/>
          <p:nvPr/>
        </p:nvSpPr>
        <p:spPr>
          <a:xfrm>
            <a:off x="5724128" y="2200257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B</a:t>
            </a:r>
            <a:r>
              <a:rPr lang="de-AT" sz="3200" b="1" baseline="-25000" dirty="0" smtClean="0"/>
              <a:t>1</a:t>
            </a:r>
            <a:endParaRPr lang="de-AT" sz="3200" b="1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5745232" y="4423794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i="1" dirty="0" smtClean="0"/>
              <a:t>B</a:t>
            </a:r>
            <a:r>
              <a:rPr lang="de-AT" sz="3200" b="1" baseline="-25000" dirty="0" smtClean="0"/>
              <a:t>2</a:t>
            </a:r>
            <a:endParaRPr lang="de-AT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82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Mehrfachbeugung: </a:t>
            </a:r>
            <a:b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z.B. Lautsprechergehäuse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4643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55776" y="6135687"/>
            <a:ext cx="383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2013 </a:t>
            </a:r>
            <a:r>
              <a:rPr lang="de-AT" sz="2400" dirty="0" err="1" smtClean="0"/>
              <a:t>Asheim</a:t>
            </a:r>
            <a:r>
              <a:rPr lang="de-AT" sz="2400" dirty="0" smtClean="0"/>
              <a:t>, Svensson, JASA</a:t>
            </a:r>
            <a:endParaRPr lang="de-AT" sz="24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9503" y="-40117"/>
            <a:ext cx="2369255" cy="1299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Mehrfachbeugung: </a:t>
            </a:r>
            <a:b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gekrümmte Flächen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79912" y="6135687"/>
            <a:ext cx="202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2013 Svensson</a:t>
            </a:r>
            <a:endParaRPr lang="de-AT" sz="24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87299" y="38257"/>
            <a:ext cx="2355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Theorie 2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75581"/>
            <a:ext cx="91154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de-AT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Frage 1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rtl="0" eaLnBrk="1" latinLnBrk="0" hangingPunct="1">
              <a:buNone/>
            </a:pPr>
            <a:r>
              <a:rPr lang="de-AT" sz="36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Wieviele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Wellenlängen durchmisst eine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runde Säule, </a:t>
            </a:r>
            <a:r>
              <a:rPr lang="de-AT" sz="3600" dirty="0" smtClean="0">
                <a:latin typeface="+mj-lt"/>
                <a:ea typeface="+mj-ea"/>
                <a:cs typeface="+mj-cs"/>
              </a:rPr>
              <a:t>um die herum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Schall nicht mehr vollständig gebeugt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wird?</a:t>
            </a:r>
          </a:p>
          <a:p>
            <a:pPr marL="0" lvl="0" indent="0" rtl="0" eaLnBrk="1" latinLnBrk="0" hangingPunct="1">
              <a:buNone/>
            </a:pPr>
            <a:endParaRPr lang="de-AT" sz="2400" dirty="0" smtClean="0">
              <a:effectLst/>
            </a:endParaRPr>
          </a:p>
          <a:p>
            <a:pPr marL="0" lvl="0" indent="0" rtl="0" eaLnBrk="1" latinLnBrk="0" hangingPunct="1">
              <a:buNone/>
            </a:pP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1) </a:t>
            </a:r>
            <a:r>
              <a:rPr lang="de-AT" sz="3600" dirty="0">
                <a:latin typeface="+mj-lt"/>
                <a:ea typeface="+mj-ea"/>
                <a:cs typeface="+mj-cs"/>
              </a:rPr>
              <a:t>d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&gt; 1/2 Wellenlängen</a:t>
            </a:r>
            <a:endParaRPr lang="de-AT" sz="2400" dirty="0" smtClean="0">
              <a:effectLst/>
            </a:endParaRPr>
          </a:p>
          <a:p>
            <a:pPr marL="0" lvl="0" indent="0" rtl="0" eaLnBrk="1" latinLnBrk="0" hangingPunct="1">
              <a:buNone/>
            </a:pP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2)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hinter runden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Säulen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jeden Durchmessers entsteht immer ein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„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heller“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Fleck mit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geringer </a:t>
            </a:r>
            <a:r>
              <a:rPr lang="de-AT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Dämpfung</a:t>
            </a:r>
            <a:endParaRPr lang="de-AT" sz="2400" dirty="0" smtClean="0">
              <a:effectLst/>
            </a:endParaRP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2884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de-AT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Frage 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rtl="0" eaLnBrk="1" latinLnBrk="0" hangingPunct="1">
              <a:buNone/>
            </a:pPr>
            <a:r>
              <a:rPr lang="de-AT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Der Umweg des akustischen Ausbreitungspfads über die Lärmschutzwand beträgt 2.5m. Wie groß ist die Dämpfung? </a:t>
            </a:r>
            <a:br>
              <a:rPr lang="de-AT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de-AT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(Faustformel für dB(A) Straßenlärm verwendet </a:t>
            </a:r>
            <a:r>
              <a:rPr lang="de-AT" sz="2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lambda</a:t>
            </a:r>
            <a:r>
              <a:rPr lang="de-AT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=0.7)</a:t>
            </a:r>
            <a:endParaRPr lang="de-AT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lvl="0" indent="0" rtl="0" eaLnBrk="1" latinLnBrk="0" hangingPunct="1">
              <a:buNone/>
            </a:pPr>
            <a:endParaRPr lang="de-AT" sz="2000" dirty="0" smtClean="0">
              <a:effectLst/>
            </a:endParaRPr>
          </a:p>
          <a:p>
            <a:pPr marL="0" lvl="0" indent="0" rtl="0" eaLnBrk="1" latinLnBrk="0" hangingPunct="1">
              <a:buNone/>
            </a:pPr>
            <a:r>
              <a:rPr lang="de-AT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1) 10lg(3+40*2.5/0.7)      =</a:t>
            </a:r>
            <a:r>
              <a:rPr lang="de-AT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rd</a:t>
            </a:r>
            <a:r>
              <a:rPr lang="de-AT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22dB(A)</a:t>
            </a:r>
            <a:endParaRPr lang="de-AT" sz="2000" dirty="0" smtClean="0">
              <a:effectLst/>
            </a:endParaRPr>
          </a:p>
          <a:p>
            <a:pPr marL="0" lvl="0" indent="0" rtl="0" eaLnBrk="1" latinLnBrk="0" hangingPunct="1">
              <a:buNone/>
            </a:pPr>
            <a:r>
              <a:rPr lang="de-AT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2) 10lg(10+0.7/(2.5*40)) =</a:t>
            </a:r>
            <a:r>
              <a:rPr lang="de-AT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rd</a:t>
            </a:r>
            <a:r>
              <a:rPr lang="de-AT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10dB(A)</a:t>
            </a:r>
            <a:endParaRPr lang="de-AT" sz="2000" dirty="0" smtClean="0">
              <a:effectLst/>
            </a:endParaRP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1265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ihandform 48"/>
          <p:cNvSpPr/>
          <p:nvPr/>
        </p:nvSpPr>
        <p:spPr>
          <a:xfrm>
            <a:off x="563291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0" name="Textfeld 49"/>
          <p:cNvSpPr txBox="1"/>
          <p:nvPr/>
        </p:nvSpPr>
        <p:spPr>
          <a:xfrm rot="2700000">
            <a:off x="5409974" y="3116864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1828 Green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8" name="Picture 12" descr="George Gr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t="-769" r="28430" b="50438"/>
          <a:stretch/>
        </p:blipFill>
        <p:spPr bwMode="auto">
          <a:xfrm>
            <a:off x="5639829" y="1111322"/>
            <a:ext cx="1012715" cy="13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ihandform 51"/>
          <p:cNvSpPr/>
          <p:nvPr/>
        </p:nvSpPr>
        <p:spPr>
          <a:xfrm>
            <a:off x="6713034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Textfeld 52"/>
          <p:cNvSpPr txBox="1"/>
          <p:nvPr/>
        </p:nvSpPr>
        <p:spPr>
          <a:xfrm rot="2700000">
            <a:off x="6478576" y="3116864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1860 Helmholtz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96" name="Picture 6" descr="http://www.nndb.com/people/445/000072229/helm9-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34" y="1133041"/>
            <a:ext cx="963580" cy="1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ihandform 9"/>
          <p:cNvSpPr/>
          <p:nvPr/>
        </p:nvSpPr>
        <p:spPr>
          <a:xfrm>
            <a:off x="274234" y="16148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2700000">
            <a:off x="58346" y="31493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1664</a:t>
            </a:r>
            <a:r>
              <a:rPr lang="de-AT" sz="2000" dirty="0" smtClean="0">
                <a:solidFill>
                  <a:schemeClr val="tx2"/>
                </a:solidFill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</a:rPr>
              <a:t>Grimaldi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00" name="Picture 4" descr="File:Christiaan Huygens-painting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13673" b="13533"/>
          <a:stretch/>
        </p:blipFill>
        <p:spPr bwMode="auto">
          <a:xfrm>
            <a:off x="1239301" y="743084"/>
            <a:ext cx="1146701" cy="1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ihandform 39"/>
          <p:cNvSpPr/>
          <p:nvPr/>
        </p:nvSpPr>
        <p:spPr>
          <a:xfrm>
            <a:off x="1217951" y="16154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 rot="2700000">
            <a:off x="1002063" y="31500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1690 Huygens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rancescomaria Grimald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6379" r="17218" b="33605"/>
          <a:stretch/>
        </p:blipFill>
        <p:spPr bwMode="auto">
          <a:xfrm>
            <a:off x="245723" y="1281403"/>
            <a:ext cx="954367" cy="11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Gerade Verbindung 123"/>
          <p:cNvCxnSpPr/>
          <p:nvPr/>
        </p:nvCxnSpPr>
        <p:spPr>
          <a:xfrm>
            <a:off x="2915816" y="3938011"/>
            <a:ext cx="0" cy="12911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upload.wikimedia.org/wikipedia/commons/thumb/0/02/Augustin_Fresnel.jpg/220px-Augustin_Fresne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"/>
          <a:stretch/>
        </p:blipFill>
        <p:spPr bwMode="auto">
          <a:xfrm>
            <a:off x="4583734" y="1162838"/>
            <a:ext cx="998699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245723" y="2453148"/>
            <a:ext cx="9510853" cy="23564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3540127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Textfeld 43"/>
          <p:cNvSpPr txBox="1"/>
          <p:nvPr/>
        </p:nvSpPr>
        <p:spPr>
          <a:xfrm rot="2700000">
            <a:off x="3324239" y="315066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1808 Young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46" name="Freihandform 45"/>
          <p:cNvSpPr/>
          <p:nvPr/>
        </p:nvSpPr>
        <p:spPr>
          <a:xfrm>
            <a:off x="4581835" y="161676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/>
          <p:cNvSpPr txBox="1"/>
          <p:nvPr/>
        </p:nvSpPr>
        <p:spPr>
          <a:xfrm rot="2700000">
            <a:off x="4365947" y="315131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1818 </a:t>
            </a:r>
            <a:r>
              <a:rPr lang="de-AT" sz="2000" dirty="0">
                <a:solidFill>
                  <a:schemeClr val="tx2"/>
                </a:solidFill>
              </a:rPr>
              <a:t>Fresnel</a:t>
            </a:r>
          </a:p>
        </p:txBody>
      </p:sp>
      <p:sp>
        <p:nvSpPr>
          <p:cNvPr id="55" name="Freihandform 54"/>
          <p:cNvSpPr/>
          <p:nvPr/>
        </p:nvSpPr>
        <p:spPr>
          <a:xfrm>
            <a:off x="7759558" y="161611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Textfeld 55"/>
          <p:cNvSpPr txBox="1"/>
          <p:nvPr/>
        </p:nvSpPr>
        <p:spPr>
          <a:xfrm rot="2700000">
            <a:off x="7558696" y="3117514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1882 </a:t>
            </a:r>
            <a:r>
              <a:rPr lang="de-AT" sz="2000" dirty="0">
                <a:solidFill>
                  <a:schemeClr val="tx2"/>
                </a:solidFill>
              </a:rPr>
              <a:t>Kirchhoff</a:t>
            </a:r>
          </a:p>
        </p:txBody>
      </p:sp>
      <p:pic>
        <p:nvPicPr>
          <p:cNvPr id="95" name="Picture 2" descr="http://upload.wikimedia.org/wikipedia/commons/thumb/f/fe/Gustav_Robert_Kirchhoff.jpg/220px-Gustav_Robert_Kirchhof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5" t="1438" b="8938"/>
          <a:stretch/>
        </p:blipFill>
        <p:spPr bwMode="auto">
          <a:xfrm>
            <a:off x="7760141" y="1124201"/>
            <a:ext cx="1052644" cy="12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de/9/9b/Young_Thomas_Dibner_collection_Smithsonian_SIL14-Y001-01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10226" r="20387" b="38049"/>
          <a:stretch/>
        </p:blipFill>
        <p:spPr bwMode="auto">
          <a:xfrm>
            <a:off x="3528731" y="1137080"/>
            <a:ext cx="943505" cy="13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7" name="Gerade Verbindung 4116"/>
          <p:cNvCxnSpPr/>
          <p:nvPr/>
        </p:nvCxnSpPr>
        <p:spPr>
          <a:xfrm flipH="1">
            <a:off x="4573997" y="1124201"/>
            <a:ext cx="9737" cy="13763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30" descr="http://upload.wikimedia.org/wikipedia/commons/thumb/d/df/Alembert.jpg/220px-Alember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31" y="1137079"/>
            <a:ext cx="104775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ihandform 130"/>
          <p:cNvSpPr/>
          <p:nvPr/>
        </p:nvSpPr>
        <p:spPr>
          <a:xfrm>
            <a:off x="2434474" y="1582550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Textfeld 131"/>
          <p:cNvSpPr txBox="1"/>
          <p:nvPr/>
        </p:nvSpPr>
        <p:spPr>
          <a:xfrm rot="2700000">
            <a:off x="2218586" y="3117100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1747 </a:t>
            </a:r>
            <a:r>
              <a:rPr lang="de-AT" sz="2000" dirty="0" err="1" smtClean="0">
                <a:solidFill>
                  <a:schemeClr val="tx2"/>
                </a:solidFill>
              </a:rPr>
              <a:t>D‘Alembert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58" name="Freihandform 57"/>
          <p:cNvSpPr/>
          <p:nvPr/>
        </p:nvSpPr>
        <p:spPr>
          <a:xfrm>
            <a:off x="755576" y="429309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Textfeld 58"/>
          <p:cNvSpPr txBox="1"/>
          <p:nvPr/>
        </p:nvSpPr>
        <p:spPr>
          <a:xfrm rot="2700000">
            <a:off x="574614" y="5895758"/>
            <a:ext cx="214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2"/>
                </a:solidFill>
              </a:rPr>
              <a:t>1896 Sommerfeld</a:t>
            </a:r>
          </a:p>
        </p:txBody>
      </p:sp>
      <p:sp>
        <p:nvSpPr>
          <p:cNvPr id="61" name="Freihandform 60"/>
          <p:cNvSpPr/>
          <p:nvPr/>
        </p:nvSpPr>
        <p:spPr>
          <a:xfrm>
            <a:off x="1884962" y="429374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Textfeld 61"/>
          <p:cNvSpPr txBox="1"/>
          <p:nvPr/>
        </p:nvSpPr>
        <p:spPr>
          <a:xfrm rot="2700000">
            <a:off x="1725412" y="5844716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1923 </a:t>
            </a:r>
            <a:r>
              <a:rPr lang="de-AT" sz="2000" dirty="0" err="1" smtClean="0">
                <a:solidFill>
                  <a:schemeClr val="tx2"/>
                </a:solidFill>
              </a:rPr>
              <a:t>Kottler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64" name="Freihandform 63"/>
          <p:cNvSpPr/>
          <p:nvPr/>
        </p:nvSpPr>
        <p:spPr>
          <a:xfrm>
            <a:off x="2915816" y="429439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Textfeld 64"/>
          <p:cNvSpPr txBox="1"/>
          <p:nvPr/>
        </p:nvSpPr>
        <p:spPr>
          <a:xfrm rot="2700000">
            <a:off x="2756266" y="5845366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1962 Keller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>
            <a:off x="3923928" y="429504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Textfeld 67"/>
          <p:cNvSpPr txBox="1"/>
          <p:nvPr/>
        </p:nvSpPr>
        <p:spPr>
          <a:xfrm rot="2700000">
            <a:off x="3740103" y="5904621"/>
            <a:ext cx="216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1957 </a:t>
            </a:r>
            <a:r>
              <a:rPr lang="de-AT" sz="2000" dirty="0" err="1" smtClean="0">
                <a:solidFill>
                  <a:schemeClr val="tx2"/>
                </a:solidFill>
              </a:rPr>
              <a:t>Biot&amp;Tolstoy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70" name="Freihandform 69"/>
          <p:cNvSpPr/>
          <p:nvPr/>
        </p:nvSpPr>
        <p:spPr>
          <a:xfrm>
            <a:off x="5652120" y="429569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 rot="2700000">
            <a:off x="5492570" y="5846666"/>
            <a:ext cx="200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1982 </a:t>
            </a:r>
            <a:r>
              <a:rPr lang="de-AT" sz="2000" dirty="0" err="1" smtClean="0">
                <a:solidFill>
                  <a:schemeClr val="tx2"/>
                </a:solidFill>
              </a:rPr>
              <a:t>Medwin</a:t>
            </a:r>
            <a:endParaRPr lang="de-AT" sz="2000" dirty="0">
              <a:solidFill>
                <a:schemeClr val="tx2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6677174" y="4296346"/>
            <a:ext cx="515574" cy="1687380"/>
          </a:xfrm>
          <a:custGeom>
            <a:avLst/>
            <a:gdLst>
              <a:gd name="connsiteX0" fmla="*/ 0 w 321972"/>
              <a:gd name="connsiteY0" fmla="*/ 0 h 888642"/>
              <a:gd name="connsiteX1" fmla="*/ 12879 w 321972"/>
              <a:gd name="connsiteY1" fmla="*/ 618186 h 888642"/>
              <a:gd name="connsiteX2" fmla="*/ 321972 w 321972"/>
              <a:gd name="connsiteY2" fmla="*/ 888642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2" h="888642">
                <a:moveTo>
                  <a:pt x="0" y="0"/>
                </a:moveTo>
                <a:lnTo>
                  <a:pt x="12879" y="618186"/>
                </a:lnTo>
                <a:lnTo>
                  <a:pt x="321972" y="8886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2700000">
            <a:off x="6617479" y="5573731"/>
            <a:ext cx="200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</a:rPr>
              <a:t>      1999-2013</a:t>
            </a:r>
          </a:p>
          <a:p>
            <a:r>
              <a:rPr lang="de-AT" sz="2000" dirty="0" smtClean="0">
                <a:solidFill>
                  <a:schemeClr val="tx2"/>
                </a:solidFill>
              </a:rPr>
              <a:t> Svensson</a:t>
            </a:r>
            <a:endParaRPr lang="de-AT" sz="2000" dirty="0">
              <a:solidFill>
                <a:schemeClr val="tx2"/>
              </a:solidFill>
            </a:endParaRPr>
          </a:p>
        </p:txBody>
      </p:sp>
      <p:pic>
        <p:nvPicPr>
          <p:cNvPr id="4110" name="Picture 14" descr="File:Sommerfeld1897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6989" r="9677" b="21038"/>
          <a:stretch/>
        </p:blipFill>
        <p:spPr bwMode="auto">
          <a:xfrm>
            <a:off x="781584" y="3966274"/>
            <a:ext cx="1018679" cy="12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ers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57" y="3938011"/>
            <a:ext cx="922278" cy="12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math.stanford.edu/%7Ekeller/jbk_300_b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63" y="4038165"/>
            <a:ext cx="946921" cy="11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olemiss.edu/sciencenet/poronet/biot1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9486" r="9871" b="9503"/>
          <a:stretch/>
        </p:blipFill>
        <p:spPr bwMode="auto">
          <a:xfrm>
            <a:off x="3936159" y="4111404"/>
            <a:ext cx="838013" cy="1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lh6.googleusercontent.com/-yJH_-GnOh-8/USpuMVdp1OI/AAAAAAAAAB8/bb3WRMXGhL8/w485-h483-no/Photo+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9230" r="15411"/>
          <a:stretch/>
        </p:blipFill>
        <p:spPr bwMode="auto">
          <a:xfrm>
            <a:off x="4764841" y="4111404"/>
            <a:ext cx="810625" cy="10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feld 101"/>
          <p:cNvSpPr txBox="1"/>
          <p:nvPr/>
        </p:nvSpPr>
        <p:spPr>
          <a:xfrm>
            <a:off x="7668344" y="44278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…</a:t>
            </a:r>
            <a:endParaRPr lang="de-AT" dirty="0">
              <a:solidFill>
                <a:schemeClr val="tx2"/>
              </a:solidFill>
            </a:endParaRPr>
          </a:p>
        </p:txBody>
      </p:sp>
      <p:cxnSp>
        <p:nvCxnSpPr>
          <p:cNvPr id="107" name="Gerade Verbindung mit Pfeil 106"/>
          <p:cNvCxnSpPr/>
          <p:nvPr/>
        </p:nvCxnSpPr>
        <p:spPr>
          <a:xfrm>
            <a:off x="-468560" y="5229200"/>
            <a:ext cx="8480268" cy="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0" name="Picture 24" descr="http://photos.aip.org/history/Thumbnails/medwin_herman_a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r="8678" b="35246"/>
          <a:stretch/>
        </p:blipFill>
        <p:spPr bwMode="auto">
          <a:xfrm>
            <a:off x="5676722" y="4098525"/>
            <a:ext cx="854266" cy="10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iet.ntnu.no/%7Esvensson/images/svensson_smal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93" y="3808557"/>
            <a:ext cx="957821" cy="13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www.acusticauach.cl/wp-content/uploads/2012/10/Michael-Moser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2" y="4497337"/>
            <a:ext cx="967961" cy="1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Gerade Verbindung 121"/>
          <p:cNvCxnSpPr/>
          <p:nvPr/>
        </p:nvCxnSpPr>
        <p:spPr>
          <a:xfrm>
            <a:off x="755576" y="3966274"/>
            <a:ext cx="0" cy="12629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el 1"/>
          <p:cNvSpPr txBox="1">
            <a:spLocks/>
          </p:cNvSpPr>
          <p:nvPr/>
        </p:nvSpPr>
        <p:spPr>
          <a:xfrm>
            <a:off x="2386003" y="116632"/>
            <a:ext cx="6373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spc="-150" dirty="0" smtClean="0">
                <a:solidFill>
                  <a:schemeClr val="accent1">
                    <a:lumMod val="75000"/>
                  </a:schemeClr>
                </a:solidFill>
              </a:rPr>
              <a:t>Feiern wir 350 Jahre Beugung!</a:t>
            </a:r>
            <a:endParaRPr lang="de-AT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de-AT" dirty="0" smtClean="0"/>
              <a:t>Hier wollen wir keine Beugung!</a:t>
            </a:r>
            <a:endParaRPr lang="de-AT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80" name="Picture 32" descr="http://www.spielanlagen.at/images/bild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5731"/>
          <a:stretch/>
        </p:blipFill>
        <p:spPr bwMode="auto">
          <a:xfrm>
            <a:off x="-15240" y="860728"/>
            <a:ext cx="9159240" cy="6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pieren 41"/>
          <p:cNvGrpSpPr/>
          <p:nvPr/>
        </p:nvGrpSpPr>
        <p:grpSpPr>
          <a:xfrm>
            <a:off x="-121920" y="4831080"/>
            <a:ext cx="3718560" cy="2042160"/>
            <a:chOff x="-121920" y="4831080"/>
            <a:chExt cx="3718560" cy="2042160"/>
          </a:xfrm>
        </p:grpSpPr>
        <p:sp>
          <p:nvSpPr>
            <p:cNvPr id="31" name="Freihandform 30"/>
            <p:cNvSpPr/>
            <p:nvPr/>
          </p:nvSpPr>
          <p:spPr>
            <a:xfrm>
              <a:off x="-121920" y="5120640"/>
              <a:ext cx="2514600" cy="1661160"/>
            </a:xfrm>
            <a:custGeom>
              <a:avLst/>
              <a:gdLst>
                <a:gd name="connsiteX0" fmla="*/ 2514600 w 2514600"/>
                <a:gd name="connsiteY0" fmla="*/ 1661160 h 1661160"/>
                <a:gd name="connsiteX1" fmla="*/ 2316480 w 2514600"/>
                <a:gd name="connsiteY1" fmla="*/ 1143000 h 1661160"/>
                <a:gd name="connsiteX2" fmla="*/ 2072640 w 2514600"/>
                <a:gd name="connsiteY2" fmla="*/ 1127760 h 1661160"/>
                <a:gd name="connsiteX3" fmla="*/ 1874520 w 2514600"/>
                <a:gd name="connsiteY3" fmla="*/ 1097280 h 1661160"/>
                <a:gd name="connsiteX4" fmla="*/ 1706880 w 2514600"/>
                <a:gd name="connsiteY4" fmla="*/ 1051560 h 1661160"/>
                <a:gd name="connsiteX5" fmla="*/ 1661160 w 2514600"/>
                <a:gd name="connsiteY5" fmla="*/ 1036320 h 1661160"/>
                <a:gd name="connsiteX6" fmla="*/ 1524000 w 2514600"/>
                <a:gd name="connsiteY6" fmla="*/ 1005840 h 1661160"/>
                <a:gd name="connsiteX7" fmla="*/ 1478280 w 2514600"/>
                <a:gd name="connsiteY7" fmla="*/ 1005840 h 1661160"/>
                <a:gd name="connsiteX8" fmla="*/ 1280160 w 2514600"/>
                <a:gd name="connsiteY8" fmla="*/ 365760 h 1661160"/>
                <a:gd name="connsiteX9" fmla="*/ 1219200 w 2514600"/>
                <a:gd name="connsiteY9" fmla="*/ 228600 h 1661160"/>
                <a:gd name="connsiteX10" fmla="*/ 426720 w 2514600"/>
                <a:gd name="connsiteY10" fmla="*/ 0 h 1661160"/>
                <a:gd name="connsiteX11" fmla="*/ 0 w 2514600"/>
                <a:gd name="connsiteY11" fmla="*/ 381000 h 16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4600" h="1661160">
                  <a:moveTo>
                    <a:pt x="2514600" y="1661160"/>
                  </a:moveTo>
                  <a:lnTo>
                    <a:pt x="2316480" y="1143000"/>
                  </a:lnTo>
                  <a:cubicBezTo>
                    <a:pt x="2235200" y="1137920"/>
                    <a:pt x="2153772" y="1134815"/>
                    <a:pt x="2072640" y="1127760"/>
                  </a:cubicBezTo>
                  <a:cubicBezTo>
                    <a:pt x="2031637" y="1124195"/>
                    <a:pt x="1918580" y="1104623"/>
                    <a:pt x="1874520" y="1097280"/>
                  </a:cubicBezTo>
                  <a:cubicBezTo>
                    <a:pt x="1769285" y="1062202"/>
                    <a:pt x="1895949" y="1103124"/>
                    <a:pt x="1706880" y="1051560"/>
                  </a:cubicBezTo>
                  <a:cubicBezTo>
                    <a:pt x="1691382" y="1047333"/>
                    <a:pt x="1676606" y="1040733"/>
                    <a:pt x="1661160" y="1036320"/>
                  </a:cubicBezTo>
                  <a:cubicBezTo>
                    <a:pt x="1630706" y="1027619"/>
                    <a:pt x="1551935" y="1009332"/>
                    <a:pt x="1524000" y="1005840"/>
                  </a:cubicBezTo>
                  <a:cubicBezTo>
                    <a:pt x="1508878" y="1003950"/>
                    <a:pt x="1493520" y="1005840"/>
                    <a:pt x="1478280" y="1005840"/>
                  </a:cubicBezTo>
                  <a:lnTo>
                    <a:pt x="1280160" y="365760"/>
                  </a:lnTo>
                  <a:lnTo>
                    <a:pt x="1219200" y="228600"/>
                  </a:lnTo>
                  <a:lnTo>
                    <a:pt x="426720" y="0"/>
                  </a:lnTo>
                  <a:lnTo>
                    <a:pt x="0" y="38100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02920" y="4831080"/>
              <a:ext cx="3093720" cy="2026920"/>
            </a:xfrm>
            <a:custGeom>
              <a:avLst/>
              <a:gdLst>
                <a:gd name="connsiteX0" fmla="*/ 0 w 3093720"/>
                <a:gd name="connsiteY0" fmla="*/ 152400 h 2026920"/>
                <a:gd name="connsiteX1" fmla="*/ 0 w 3093720"/>
                <a:gd name="connsiteY1" fmla="*/ 152400 h 2026920"/>
                <a:gd name="connsiteX2" fmla="*/ 121920 w 3093720"/>
                <a:gd name="connsiteY2" fmla="*/ 106680 h 2026920"/>
                <a:gd name="connsiteX3" fmla="*/ 167640 w 3093720"/>
                <a:gd name="connsiteY3" fmla="*/ 91440 h 2026920"/>
                <a:gd name="connsiteX4" fmla="*/ 320040 w 3093720"/>
                <a:gd name="connsiteY4" fmla="*/ 60960 h 2026920"/>
                <a:gd name="connsiteX5" fmla="*/ 518160 w 3093720"/>
                <a:gd name="connsiteY5" fmla="*/ 15240 h 2026920"/>
                <a:gd name="connsiteX6" fmla="*/ 563880 w 3093720"/>
                <a:gd name="connsiteY6" fmla="*/ 0 h 2026920"/>
                <a:gd name="connsiteX7" fmla="*/ 670560 w 3093720"/>
                <a:gd name="connsiteY7" fmla="*/ 15240 h 2026920"/>
                <a:gd name="connsiteX8" fmla="*/ 746760 w 3093720"/>
                <a:gd name="connsiteY8" fmla="*/ 30480 h 2026920"/>
                <a:gd name="connsiteX9" fmla="*/ 1767840 w 3093720"/>
                <a:gd name="connsiteY9" fmla="*/ 350520 h 2026920"/>
                <a:gd name="connsiteX10" fmla="*/ 1630680 w 3093720"/>
                <a:gd name="connsiteY10" fmla="*/ 259080 h 2026920"/>
                <a:gd name="connsiteX11" fmla="*/ 2042160 w 3093720"/>
                <a:gd name="connsiteY11" fmla="*/ 899160 h 2026920"/>
                <a:gd name="connsiteX12" fmla="*/ 2316480 w 3093720"/>
                <a:gd name="connsiteY12" fmla="*/ 944880 h 2026920"/>
                <a:gd name="connsiteX13" fmla="*/ 2697480 w 3093720"/>
                <a:gd name="connsiteY13" fmla="*/ 929640 h 2026920"/>
                <a:gd name="connsiteX14" fmla="*/ 2971800 w 3093720"/>
                <a:gd name="connsiteY14" fmla="*/ 929640 h 2026920"/>
                <a:gd name="connsiteX15" fmla="*/ 2971800 w 3093720"/>
                <a:gd name="connsiteY15" fmla="*/ 1021080 h 2026920"/>
                <a:gd name="connsiteX16" fmla="*/ 3048000 w 3093720"/>
                <a:gd name="connsiteY16" fmla="*/ 1569720 h 2026920"/>
                <a:gd name="connsiteX17" fmla="*/ 3093720 w 3093720"/>
                <a:gd name="connsiteY17" fmla="*/ 1783080 h 2026920"/>
                <a:gd name="connsiteX18" fmla="*/ 2072640 w 3093720"/>
                <a:gd name="connsiteY18" fmla="*/ 2026920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93720" h="2026920">
                  <a:moveTo>
                    <a:pt x="0" y="152400"/>
                  </a:moveTo>
                  <a:lnTo>
                    <a:pt x="0" y="152400"/>
                  </a:lnTo>
                  <a:lnTo>
                    <a:pt x="121920" y="106680"/>
                  </a:lnTo>
                  <a:cubicBezTo>
                    <a:pt x="137017" y="101190"/>
                    <a:pt x="151987" y="95052"/>
                    <a:pt x="167640" y="91440"/>
                  </a:cubicBezTo>
                  <a:cubicBezTo>
                    <a:pt x="218119" y="79791"/>
                    <a:pt x="270892" y="77343"/>
                    <a:pt x="320040" y="60960"/>
                  </a:cubicBezTo>
                  <a:cubicBezTo>
                    <a:pt x="445558" y="19121"/>
                    <a:pt x="379674" y="35024"/>
                    <a:pt x="518160" y="15240"/>
                  </a:cubicBezTo>
                  <a:cubicBezTo>
                    <a:pt x="533400" y="10160"/>
                    <a:pt x="547816" y="0"/>
                    <a:pt x="563880" y="0"/>
                  </a:cubicBezTo>
                  <a:cubicBezTo>
                    <a:pt x="599801" y="0"/>
                    <a:pt x="635337" y="8195"/>
                    <a:pt x="670560" y="15240"/>
                  </a:cubicBezTo>
                  <a:cubicBezTo>
                    <a:pt x="762824" y="33693"/>
                    <a:pt x="676874" y="30480"/>
                    <a:pt x="746760" y="30480"/>
                  </a:cubicBezTo>
                  <a:lnTo>
                    <a:pt x="1767840" y="350520"/>
                  </a:lnTo>
                  <a:lnTo>
                    <a:pt x="1630680" y="259080"/>
                  </a:lnTo>
                  <a:lnTo>
                    <a:pt x="2042160" y="899160"/>
                  </a:lnTo>
                  <a:cubicBezTo>
                    <a:pt x="2097695" y="910267"/>
                    <a:pt x="2251483" y="944880"/>
                    <a:pt x="2316480" y="944880"/>
                  </a:cubicBezTo>
                  <a:cubicBezTo>
                    <a:pt x="2443582" y="944880"/>
                    <a:pt x="2570480" y="934720"/>
                    <a:pt x="2697480" y="929640"/>
                  </a:cubicBezTo>
                  <a:cubicBezTo>
                    <a:pt x="2777301" y="916336"/>
                    <a:pt x="2900575" y="888092"/>
                    <a:pt x="2971800" y="929640"/>
                  </a:cubicBezTo>
                  <a:cubicBezTo>
                    <a:pt x="2998128" y="944998"/>
                    <a:pt x="2971800" y="990600"/>
                    <a:pt x="2971800" y="1021080"/>
                  </a:cubicBezTo>
                  <a:lnTo>
                    <a:pt x="3048000" y="1569720"/>
                  </a:lnTo>
                  <a:lnTo>
                    <a:pt x="3093720" y="1783080"/>
                  </a:lnTo>
                  <a:lnTo>
                    <a:pt x="2072640" y="202692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1325880" y="5273040"/>
              <a:ext cx="1005840" cy="685800"/>
            </a:xfrm>
            <a:custGeom>
              <a:avLst/>
              <a:gdLst>
                <a:gd name="connsiteX0" fmla="*/ 0 w 1005840"/>
                <a:gd name="connsiteY0" fmla="*/ 167640 h 685800"/>
                <a:gd name="connsiteX1" fmla="*/ 0 w 1005840"/>
                <a:gd name="connsiteY1" fmla="*/ 167640 h 685800"/>
                <a:gd name="connsiteX2" fmla="*/ 137160 w 1005840"/>
                <a:gd name="connsiteY2" fmla="*/ 106680 h 685800"/>
                <a:gd name="connsiteX3" fmla="*/ 243840 w 1005840"/>
                <a:gd name="connsiteY3" fmla="*/ 76200 h 685800"/>
                <a:gd name="connsiteX4" fmla="*/ 289560 w 1005840"/>
                <a:gd name="connsiteY4" fmla="*/ 60960 h 685800"/>
                <a:gd name="connsiteX5" fmla="*/ 701040 w 1005840"/>
                <a:gd name="connsiteY5" fmla="*/ 45720 h 685800"/>
                <a:gd name="connsiteX6" fmla="*/ 731520 w 1005840"/>
                <a:gd name="connsiteY6" fmla="*/ 0 h 685800"/>
                <a:gd name="connsiteX7" fmla="*/ 731520 w 1005840"/>
                <a:gd name="connsiteY7" fmla="*/ 0 h 685800"/>
                <a:gd name="connsiteX8" fmla="*/ 1005840 w 1005840"/>
                <a:gd name="connsiteY8" fmla="*/ 411480 h 685800"/>
                <a:gd name="connsiteX9" fmla="*/ 853440 w 1005840"/>
                <a:gd name="connsiteY9" fmla="*/ 426720 h 685800"/>
                <a:gd name="connsiteX10" fmla="*/ 701040 w 1005840"/>
                <a:gd name="connsiteY10" fmla="*/ 472440 h 685800"/>
                <a:gd name="connsiteX11" fmla="*/ 609600 w 1005840"/>
                <a:gd name="connsiteY11" fmla="*/ 502920 h 685800"/>
                <a:gd name="connsiteX12" fmla="*/ 563880 w 1005840"/>
                <a:gd name="connsiteY12" fmla="*/ 518160 h 685800"/>
                <a:gd name="connsiteX13" fmla="*/ 472440 w 1005840"/>
                <a:gd name="connsiteY13" fmla="*/ 579120 h 685800"/>
                <a:gd name="connsiteX14" fmla="*/ 426720 w 1005840"/>
                <a:gd name="connsiteY14" fmla="*/ 609600 h 685800"/>
                <a:gd name="connsiteX15" fmla="*/ 381000 w 1005840"/>
                <a:gd name="connsiteY15" fmla="*/ 624840 h 685800"/>
                <a:gd name="connsiteX16" fmla="*/ 320040 w 1005840"/>
                <a:gd name="connsiteY16" fmla="*/ 685800 h 685800"/>
                <a:gd name="connsiteX17" fmla="*/ 228600 w 1005840"/>
                <a:gd name="connsiteY17" fmla="*/ 518160 h 685800"/>
                <a:gd name="connsiteX18" fmla="*/ 106680 w 1005840"/>
                <a:gd name="connsiteY18" fmla="*/ 24384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5840" h="685800">
                  <a:moveTo>
                    <a:pt x="0" y="167640"/>
                  </a:moveTo>
                  <a:lnTo>
                    <a:pt x="0" y="167640"/>
                  </a:lnTo>
                  <a:cubicBezTo>
                    <a:pt x="45720" y="147320"/>
                    <a:pt x="90976" y="125923"/>
                    <a:pt x="137160" y="106680"/>
                  </a:cubicBezTo>
                  <a:cubicBezTo>
                    <a:pt x="177022" y="90071"/>
                    <a:pt x="200841" y="88485"/>
                    <a:pt x="243840" y="76200"/>
                  </a:cubicBezTo>
                  <a:cubicBezTo>
                    <a:pt x="259286" y="71787"/>
                    <a:pt x="273531" y="62029"/>
                    <a:pt x="289560" y="60960"/>
                  </a:cubicBezTo>
                  <a:cubicBezTo>
                    <a:pt x="426510" y="51830"/>
                    <a:pt x="563880" y="50800"/>
                    <a:pt x="701040" y="45720"/>
                  </a:cubicBezTo>
                  <a:lnTo>
                    <a:pt x="731520" y="0"/>
                  </a:lnTo>
                  <a:lnTo>
                    <a:pt x="731520" y="0"/>
                  </a:lnTo>
                  <a:lnTo>
                    <a:pt x="1005840" y="411480"/>
                  </a:lnTo>
                  <a:cubicBezTo>
                    <a:pt x="955040" y="416560"/>
                    <a:pt x="903980" y="419500"/>
                    <a:pt x="853440" y="426720"/>
                  </a:cubicBezTo>
                  <a:cubicBezTo>
                    <a:pt x="813133" y="432478"/>
                    <a:pt x="732858" y="461834"/>
                    <a:pt x="701040" y="472440"/>
                  </a:cubicBezTo>
                  <a:lnTo>
                    <a:pt x="609600" y="502920"/>
                  </a:lnTo>
                  <a:lnTo>
                    <a:pt x="563880" y="518160"/>
                  </a:lnTo>
                  <a:lnTo>
                    <a:pt x="472440" y="579120"/>
                  </a:lnTo>
                  <a:cubicBezTo>
                    <a:pt x="457200" y="589280"/>
                    <a:pt x="444096" y="603808"/>
                    <a:pt x="426720" y="609600"/>
                  </a:cubicBezTo>
                  <a:lnTo>
                    <a:pt x="381000" y="624840"/>
                  </a:lnTo>
                  <a:cubicBezTo>
                    <a:pt x="325829" y="661621"/>
                    <a:pt x="343471" y="638937"/>
                    <a:pt x="320040" y="685800"/>
                  </a:cubicBezTo>
                  <a:lnTo>
                    <a:pt x="228600" y="518160"/>
                  </a:lnTo>
                  <a:lnTo>
                    <a:pt x="106680" y="24384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2377440" y="5882640"/>
              <a:ext cx="1005840" cy="350520"/>
            </a:xfrm>
            <a:custGeom>
              <a:avLst/>
              <a:gdLst>
                <a:gd name="connsiteX0" fmla="*/ 0 w 1005840"/>
                <a:gd name="connsiteY0" fmla="*/ 350520 h 350520"/>
                <a:gd name="connsiteX1" fmla="*/ 0 w 1005840"/>
                <a:gd name="connsiteY1" fmla="*/ 350520 h 350520"/>
                <a:gd name="connsiteX2" fmla="*/ 121920 w 1005840"/>
                <a:gd name="connsiteY2" fmla="*/ 274320 h 350520"/>
                <a:gd name="connsiteX3" fmla="*/ 243840 w 1005840"/>
                <a:gd name="connsiteY3" fmla="*/ 243840 h 350520"/>
                <a:gd name="connsiteX4" fmla="*/ 289560 w 1005840"/>
                <a:gd name="connsiteY4" fmla="*/ 228600 h 350520"/>
                <a:gd name="connsiteX5" fmla="*/ 411480 w 1005840"/>
                <a:gd name="connsiteY5" fmla="*/ 182880 h 350520"/>
                <a:gd name="connsiteX6" fmla="*/ 487680 w 1005840"/>
                <a:gd name="connsiteY6" fmla="*/ 167640 h 350520"/>
                <a:gd name="connsiteX7" fmla="*/ 579120 w 1005840"/>
                <a:gd name="connsiteY7" fmla="*/ 137160 h 350520"/>
                <a:gd name="connsiteX8" fmla="*/ 624840 w 1005840"/>
                <a:gd name="connsiteY8" fmla="*/ 121920 h 350520"/>
                <a:gd name="connsiteX9" fmla="*/ 746760 w 1005840"/>
                <a:gd name="connsiteY9" fmla="*/ 91440 h 350520"/>
                <a:gd name="connsiteX10" fmla="*/ 883920 w 1005840"/>
                <a:gd name="connsiteY10" fmla="*/ 45720 h 350520"/>
                <a:gd name="connsiteX11" fmla="*/ 929640 w 1005840"/>
                <a:gd name="connsiteY11" fmla="*/ 30480 h 350520"/>
                <a:gd name="connsiteX12" fmla="*/ 1005840 w 1005840"/>
                <a:gd name="connsiteY12" fmla="*/ 15240 h 350520"/>
                <a:gd name="connsiteX13" fmla="*/ 1005840 w 1005840"/>
                <a:gd name="connsiteY13" fmla="*/ 15240 h 350520"/>
                <a:gd name="connsiteX14" fmla="*/ 1005840 w 1005840"/>
                <a:gd name="connsiteY14" fmla="*/ 15240 h 350520"/>
                <a:gd name="connsiteX15" fmla="*/ 1005840 w 1005840"/>
                <a:gd name="connsiteY15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840" h="350520">
                  <a:moveTo>
                    <a:pt x="0" y="350520"/>
                  </a:moveTo>
                  <a:lnTo>
                    <a:pt x="0" y="350520"/>
                  </a:lnTo>
                  <a:cubicBezTo>
                    <a:pt x="40640" y="325120"/>
                    <a:pt x="78014" y="293529"/>
                    <a:pt x="121920" y="274320"/>
                  </a:cubicBezTo>
                  <a:cubicBezTo>
                    <a:pt x="160299" y="257529"/>
                    <a:pt x="204099" y="257087"/>
                    <a:pt x="243840" y="243840"/>
                  </a:cubicBezTo>
                  <a:cubicBezTo>
                    <a:pt x="259080" y="238760"/>
                    <a:pt x="274518" y="234241"/>
                    <a:pt x="289560" y="228600"/>
                  </a:cubicBezTo>
                  <a:cubicBezTo>
                    <a:pt x="317529" y="218112"/>
                    <a:pt x="376888" y="191528"/>
                    <a:pt x="411480" y="182880"/>
                  </a:cubicBezTo>
                  <a:cubicBezTo>
                    <a:pt x="436610" y="176598"/>
                    <a:pt x="462690" y="174456"/>
                    <a:pt x="487680" y="167640"/>
                  </a:cubicBezTo>
                  <a:cubicBezTo>
                    <a:pt x="518677" y="159186"/>
                    <a:pt x="548640" y="147320"/>
                    <a:pt x="579120" y="137160"/>
                  </a:cubicBezTo>
                  <a:cubicBezTo>
                    <a:pt x="594360" y="132080"/>
                    <a:pt x="609255" y="125816"/>
                    <a:pt x="624840" y="121920"/>
                  </a:cubicBezTo>
                  <a:cubicBezTo>
                    <a:pt x="665480" y="111760"/>
                    <a:pt x="707019" y="104687"/>
                    <a:pt x="746760" y="91440"/>
                  </a:cubicBezTo>
                  <a:lnTo>
                    <a:pt x="883920" y="45720"/>
                  </a:lnTo>
                  <a:lnTo>
                    <a:pt x="929640" y="30480"/>
                  </a:lnTo>
                  <a:cubicBezTo>
                    <a:pt x="954214" y="22289"/>
                    <a:pt x="1005840" y="15240"/>
                    <a:pt x="1005840" y="15240"/>
                  </a:cubicBezTo>
                  <a:lnTo>
                    <a:pt x="1005840" y="15240"/>
                  </a:lnTo>
                  <a:lnTo>
                    <a:pt x="1005840" y="15240"/>
                  </a:lnTo>
                  <a:lnTo>
                    <a:pt x="1005840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066800" y="6568440"/>
              <a:ext cx="807720" cy="304800"/>
            </a:xfrm>
            <a:custGeom>
              <a:avLst/>
              <a:gdLst>
                <a:gd name="connsiteX0" fmla="*/ 807720 w 807720"/>
                <a:gd name="connsiteY0" fmla="*/ 304800 h 304800"/>
                <a:gd name="connsiteX1" fmla="*/ 807720 w 807720"/>
                <a:gd name="connsiteY1" fmla="*/ 304800 h 304800"/>
                <a:gd name="connsiteX2" fmla="*/ 731520 w 807720"/>
                <a:gd name="connsiteY2" fmla="*/ 167640 h 304800"/>
                <a:gd name="connsiteX3" fmla="*/ 670560 w 807720"/>
                <a:gd name="connsiteY3" fmla="*/ 76200 h 304800"/>
                <a:gd name="connsiteX4" fmla="*/ 624840 w 807720"/>
                <a:gd name="connsiteY4" fmla="*/ 45720 h 304800"/>
                <a:gd name="connsiteX5" fmla="*/ 335280 w 807720"/>
                <a:gd name="connsiteY5" fmla="*/ 0 h 304800"/>
                <a:gd name="connsiteX6" fmla="*/ 304800 w 807720"/>
                <a:gd name="connsiteY6" fmla="*/ 0 h 304800"/>
                <a:gd name="connsiteX7" fmla="*/ 182880 w 807720"/>
                <a:gd name="connsiteY7" fmla="*/ 60960 h 304800"/>
                <a:gd name="connsiteX8" fmla="*/ 137160 w 807720"/>
                <a:gd name="connsiteY8" fmla="*/ 91440 h 304800"/>
                <a:gd name="connsiteX9" fmla="*/ 91440 w 807720"/>
                <a:gd name="connsiteY9" fmla="*/ 106680 h 304800"/>
                <a:gd name="connsiteX10" fmla="*/ 0 w 807720"/>
                <a:gd name="connsiteY10" fmla="*/ 243840 h 304800"/>
                <a:gd name="connsiteX11" fmla="*/ 0 w 807720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7720" h="304800">
                  <a:moveTo>
                    <a:pt x="807720" y="304800"/>
                  </a:moveTo>
                  <a:lnTo>
                    <a:pt x="807720" y="304800"/>
                  </a:lnTo>
                  <a:cubicBezTo>
                    <a:pt x="782320" y="259080"/>
                    <a:pt x="758429" y="212488"/>
                    <a:pt x="731520" y="167640"/>
                  </a:cubicBezTo>
                  <a:cubicBezTo>
                    <a:pt x="712673" y="136228"/>
                    <a:pt x="705313" y="87784"/>
                    <a:pt x="670560" y="76200"/>
                  </a:cubicBezTo>
                  <a:cubicBezTo>
                    <a:pt x="620021" y="59354"/>
                    <a:pt x="624840" y="77024"/>
                    <a:pt x="624840" y="45720"/>
                  </a:cubicBezTo>
                  <a:lnTo>
                    <a:pt x="335280" y="0"/>
                  </a:lnTo>
                  <a:lnTo>
                    <a:pt x="304800" y="0"/>
                  </a:lnTo>
                  <a:cubicBezTo>
                    <a:pt x="264160" y="20320"/>
                    <a:pt x="222769" y="39202"/>
                    <a:pt x="182880" y="60960"/>
                  </a:cubicBezTo>
                  <a:cubicBezTo>
                    <a:pt x="166800" y="69731"/>
                    <a:pt x="153543" y="83249"/>
                    <a:pt x="137160" y="91440"/>
                  </a:cubicBezTo>
                  <a:cubicBezTo>
                    <a:pt x="122792" y="98624"/>
                    <a:pt x="91440" y="106680"/>
                    <a:pt x="91440" y="106680"/>
                  </a:cubicBezTo>
                  <a:lnTo>
                    <a:pt x="0" y="243840"/>
                  </a:lnTo>
                  <a:lnTo>
                    <a:pt x="0" y="30480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-76200" y="6096000"/>
              <a:ext cx="868680" cy="457200"/>
            </a:xfrm>
            <a:custGeom>
              <a:avLst/>
              <a:gdLst>
                <a:gd name="connsiteX0" fmla="*/ 868680 w 868680"/>
                <a:gd name="connsiteY0" fmla="*/ 457200 h 457200"/>
                <a:gd name="connsiteX1" fmla="*/ 868680 w 868680"/>
                <a:gd name="connsiteY1" fmla="*/ 457200 h 457200"/>
                <a:gd name="connsiteX2" fmla="*/ 701040 w 868680"/>
                <a:gd name="connsiteY2" fmla="*/ 441960 h 457200"/>
                <a:gd name="connsiteX3" fmla="*/ 579120 w 868680"/>
                <a:gd name="connsiteY3" fmla="*/ 411480 h 457200"/>
                <a:gd name="connsiteX4" fmla="*/ 441960 w 868680"/>
                <a:gd name="connsiteY4" fmla="*/ 365760 h 457200"/>
                <a:gd name="connsiteX5" fmla="*/ 320040 w 868680"/>
                <a:gd name="connsiteY5" fmla="*/ 365760 h 457200"/>
                <a:gd name="connsiteX6" fmla="*/ 152400 w 868680"/>
                <a:gd name="connsiteY6" fmla="*/ 15240 h 457200"/>
                <a:gd name="connsiteX7" fmla="*/ 152400 w 868680"/>
                <a:gd name="connsiteY7" fmla="*/ 0 h 457200"/>
                <a:gd name="connsiteX8" fmla="*/ 0 w 868680"/>
                <a:gd name="connsiteY8" fmla="*/ 1524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680" h="457200">
                  <a:moveTo>
                    <a:pt x="868680" y="457200"/>
                  </a:moveTo>
                  <a:lnTo>
                    <a:pt x="868680" y="457200"/>
                  </a:lnTo>
                  <a:cubicBezTo>
                    <a:pt x="812800" y="452120"/>
                    <a:pt x="756464" y="450711"/>
                    <a:pt x="701040" y="441960"/>
                  </a:cubicBezTo>
                  <a:cubicBezTo>
                    <a:pt x="659662" y="435427"/>
                    <a:pt x="618861" y="424727"/>
                    <a:pt x="579120" y="411480"/>
                  </a:cubicBezTo>
                  <a:lnTo>
                    <a:pt x="441960" y="365760"/>
                  </a:lnTo>
                  <a:cubicBezTo>
                    <a:pt x="403406" y="352909"/>
                    <a:pt x="360680" y="365760"/>
                    <a:pt x="320040" y="365760"/>
                  </a:cubicBezTo>
                  <a:lnTo>
                    <a:pt x="152400" y="15240"/>
                  </a:lnTo>
                  <a:lnTo>
                    <a:pt x="152400" y="0"/>
                  </a:lnTo>
                  <a:lnTo>
                    <a:pt x="0" y="1524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-106680" y="6187440"/>
              <a:ext cx="281523" cy="655320"/>
            </a:xfrm>
            <a:custGeom>
              <a:avLst/>
              <a:gdLst>
                <a:gd name="connsiteX0" fmla="*/ 137160 w 281523"/>
                <a:gd name="connsiteY0" fmla="*/ 0 h 655320"/>
                <a:gd name="connsiteX1" fmla="*/ 274320 w 281523"/>
                <a:gd name="connsiteY1" fmla="*/ 243840 h 655320"/>
                <a:gd name="connsiteX2" fmla="*/ 243840 w 281523"/>
                <a:gd name="connsiteY2" fmla="*/ 502920 h 655320"/>
                <a:gd name="connsiteX3" fmla="*/ 60960 w 281523"/>
                <a:gd name="connsiteY3" fmla="*/ 640080 h 655320"/>
                <a:gd name="connsiteX4" fmla="*/ 0 w 281523"/>
                <a:gd name="connsiteY4" fmla="*/ 655320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23" h="655320">
                  <a:moveTo>
                    <a:pt x="137160" y="0"/>
                  </a:moveTo>
                  <a:lnTo>
                    <a:pt x="274320" y="243840"/>
                  </a:lnTo>
                  <a:cubicBezTo>
                    <a:pt x="258632" y="494850"/>
                    <a:pt x="316666" y="430094"/>
                    <a:pt x="243840" y="502920"/>
                  </a:cubicBezTo>
                  <a:lnTo>
                    <a:pt x="60960" y="640080"/>
                  </a:lnTo>
                  <a:lnTo>
                    <a:pt x="0" y="65532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49" name="Gerade Verbindung 48"/>
          <p:cNvCxnSpPr/>
          <p:nvPr/>
        </p:nvCxnSpPr>
        <p:spPr>
          <a:xfrm flipV="1">
            <a:off x="1325880" y="1052736"/>
            <a:ext cx="2454032" cy="39928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de-AT" dirty="0" smtClean="0"/>
              <a:t>Hier wollen wir keine Beugung!</a:t>
            </a:r>
            <a:endParaRPr lang="de-AT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80" name="Picture 32" descr="http://www.spielanlagen.at/images/bild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5731"/>
          <a:stretch/>
        </p:blipFill>
        <p:spPr bwMode="auto">
          <a:xfrm>
            <a:off x="-15240" y="860728"/>
            <a:ext cx="9159240" cy="6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pieren 41"/>
          <p:cNvGrpSpPr/>
          <p:nvPr/>
        </p:nvGrpSpPr>
        <p:grpSpPr>
          <a:xfrm>
            <a:off x="-121920" y="4831080"/>
            <a:ext cx="3718560" cy="2042160"/>
            <a:chOff x="-121920" y="4831080"/>
            <a:chExt cx="3718560" cy="2042160"/>
          </a:xfrm>
        </p:grpSpPr>
        <p:sp>
          <p:nvSpPr>
            <p:cNvPr id="31" name="Freihandform 30"/>
            <p:cNvSpPr/>
            <p:nvPr/>
          </p:nvSpPr>
          <p:spPr>
            <a:xfrm>
              <a:off x="-121920" y="5120640"/>
              <a:ext cx="2514600" cy="1661160"/>
            </a:xfrm>
            <a:custGeom>
              <a:avLst/>
              <a:gdLst>
                <a:gd name="connsiteX0" fmla="*/ 2514600 w 2514600"/>
                <a:gd name="connsiteY0" fmla="*/ 1661160 h 1661160"/>
                <a:gd name="connsiteX1" fmla="*/ 2316480 w 2514600"/>
                <a:gd name="connsiteY1" fmla="*/ 1143000 h 1661160"/>
                <a:gd name="connsiteX2" fmla="*/ 2072640 w 2514600"/>
                <a:gd name="connsiteY2" fmla="*/ 1127760 h 1661160"/>
                <a:gd name="connsiteX3" fmla="*/ 1874520 w 2514600"/>
                <a:gd name="connsiteY3" fmla="*/ 1097280 h 1661160"/>
                <a:gd name="connsiteX4" fmla="*/ 1706880 w 2514600"/>
                <a:gd name="connsiteY4" fmla="*/ 1051560 h 1661160"/>
                <a:gd name="connsiteX5" fmla="*/ 1661160 w 2514600"/>
                <a:gd name="connsiteY5" fmla="*/ 1036320 h 1661160"/>
                <a:gd name="connsiteX6" fmla="*/ 1524000 w 2514600"/>
                <a:gd name="connsiteY6" fmla="*/ 1005840 h 1661160"/>
                <a:gd name="connsiteX7" fmla="*/ 1478280 w 2514600"/>
                <a:gd name="connsiteY7" fmla="*/ 1005840 h 1661160"/>
                <a:gd name="connsiteX8" fmla="*/ 1280160 w 2514600"/>
                <a:gd name="connsiteY8" fmla="*/ 365760 h 1661160"/>
                <a:gd name="connsiteX9" fmla="*/ 1219200 w 2514600"/>
                <a:gd name="connsiteY9" fmla="*/ 228600 h 1661160"/>
                <a:gd name="connsiteX10" fmla="*/ 426720 w 2514600"/>
                <a:gd name="connsiteY10" fmla="*/ 0 h 1661160"/>
                <a:gd name="connsiteX11" fmla="*/ 0 w 2514600"/>
                <a:gd name="connsiteY11" fmla="*/ 381000 h 16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4600" h="1661160">
                  <a:moveTo>
                    <a:pt x="2514600" y="1661160"/>
                  </a:moveTo>
                  <a:lnTo>
                    <a:pt x="2316480" y="1143000"/>
                  </a:lnTo>
                  <a:cubicBezTo>
                    <a:pt x="2235200" y="1137920"/>
                    <a:pt x="2153772" y="1134815"/>
                    <a:pt x="2072640" y="1127760"/>
                  </a:cubicBezTo>
                  <a:cubicBezTo>
                    <a:pt x="2031637" y="1124195"/>
                    <a:pt x="1918580" y="1104623"/>
                    <a:pt x="1874520" y="1097280"/>
                  </a:cubicBezTo>
                  <a:cubicBezTo>
                    <a:pt x="1769285" y="1062202"/>
                    <a:pt x="1895949" y="1103124"/>
                    <a:pt x="1706880" y="1051560"/>
                  </a:cubicBezTo>
                  <a:cubicBezTo>
                    <a:pt x="1691382" y="1047333"/>
                    <a:pt x="1676606" y="1040733"/>
                    <a:pt x="1661160" y="1036320"/>
                  </a:cubicBezTo>
                  <a:cubicBezTo>
                    <a:pt x="1630706" y="1027619"/>
                    <a:pt x="1551935" y="1009332"/>
                    <a:pt x="1524000" y="1005840"/>
                  </a:cubicBezTo>
                  <a:cubicBezTo>
                    <a:pt x="1508878" y="1003950"/>
                    <a:pt x="1493520" y="1005840"/>
                    <a:pt x="1478280" y="1005840"/>
                  </a:cubicBezTo>
                  <a:lnTo>
                    <a:pt x="1280160" y="365760"/>
                  </a:lnTo>
                  <a:lnTo>
                    <a:pt x="1219200" y="228600"/>
                  </a:lnTo>
                  <a:lnTo>
                    <a:pt x="426720" y="0"/>
                  </a:lnTo>
                  <a:lnTo>
                    <a:pt x="0" y="38100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02920" y="4831080"/>
              <a:ext cx="3093720" cy="2026920"/>
            </a:xfrm>
            <a:custGeom>
              <a:avLst/>
              <a:gdLst>
                <a:gd name="connsiteX0" fmla="*/ 0 w 3093720"/>
                <a:gd name="connsiteY0" fmla="*/ 152400 h 2026920"/>
                <a:gd name="connsiteX1" fmla="*/ 0 w 3093720"/>
                <a:gd name="connsiteY1" fmla="*/ 152400 h 2026920"/>
                <a:gd name="connsiteX2" fmla="*/ 121920 w 3093720"/>
                <a:gd name="connsiteY2" fmla="*/ 106680 h 2026920"/>
                <a:gd name="connsiteX3" fmla="*/ 167640 w 3093720"/>
                <a:gd name="connsiteY3" fmla="*/ 91440 h 2026920"/>
                <a:gd name="connsiteX4" fmla="*/ 320040 w 3093720"/>
                <a:gd name="connsiteY4" fmla="*/ 60960 h 2026920"/>
                <a:gd name="connsiteX5" fmla="*/ 518160 w 3093720"/>
                <a:gd name="connsiteY5" fmla="*/ 15240 h 2026920"/>
                <a:gd name="connsiteX6" fmla="*/ 563880 w 3093720"/>
                <a:gd name="connsiteY6" fmla="*/ 0 h 2026920"/>
                <a:gd name="connsiteX7" fmla="*/ 670560 w 3093720"/>
                <a:gd name="connsiteY7" fmla="*/ 15240 h 2026920"/>
                <a:gd name="connsiteX8" fmla="*/ 746760 w 3093720"/>
                <a:gd name="connsiteY8" fmla="*/ 30480 h 2026920"/>
                <a:gd name="connsiteX9" fmla="*/ 1767840 w 3093720"/>
                <a:gd name="connsiteY9" fmla="*/ 350520 h 2026920"/>
                <a:gd name="connsiteX10" fmla="*/ 1630680 w 3093720"/>
                <a:gd name="connsiteY10" fmla="*/ 259080 h 2026920"/>
                <a:gd name="connsiteX11" fmla="*/ 2042160 w 3093720"/>
                <a:gd name="connsiteY11" fmla="*/ 899160 h 2026920"/>
                <a:gd name="connsiteX12" fmla="*/ 2316480 w 3093720"/>
                <a:gd name="connsiteY12" fmla="*/ 944880 h 2026920"/>
                <a:gd name="connsiteX13" fmla="*/ 2697480 w 3093720"/>
                <a:gd name="connsiteY13" fmla="*/ 929640 h 2026920"/>
                <a:gd name="connsiteX14" fmla="*/ 2971800 w 3093720"/>
                <a:gd name="connsiteY14" fmla="*/ 929640 h 2026920"/>
                <a:gd name="connsiteX15" fmla="*/ 2971800 w 3093720"/>
                <a:gd name="connsiteY15" fmla="*/ 1021080 h 2026920"/>
                <a:gd name="connsiteX16" fmla="*/ 3048000 w 3093720"/>
                <a:gd name="connsiteY16" fmla="*/ 1569720 h 2026920"/>
                <a:gd name="connsiteX17" fmla="*/ 3093720 w 3093720"/>
                <a:gd name="connsiteY17" fmla="*/ 1783080 h 2026920"/>
                <a:gd name="connsiteX18" fmla="*/ 2072640 w 3093720"/>
                <a:gd name="connsiteY18" fmla="*/ 2026920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93720" h="2026920">
                  <a:moveTo>
                    <a:pt x="0" y="152400"/>
                  </a:moveTo>
                  <a:lnTo>
                    <a:pt x="0" y="152400"/>
                  </a:lnTo>
                  <a:lnTo>
                    <a:pt x="121920" y="106680"/>
                  </a:lnTo>
                  <a:cubicBezTo>
                    <a:pt x="137017" y="101190"/>
                    <a:pt x="151987" y="95052"/>
                    <a:pt x="167640" y="91440"/>
                  </a:cubicBezTo>
                  <a:cubicBezTo>
                    <a:pt x="218119" y="79791"/>
                    <a:pt x="270892" y="77343"/>
                    <a:pt x="320040" y="60960"/>
                  </a:cubicBezTo>
                  <a:cubicBezTo>
                    <a:pt x="445558" y="19121"/>
                    <a:pt x="379674" y="35024"/>
                    <a:pt x="518160" y="15240"/>
                  </a:cubicBezTo>
                  <a:cubicBezTo>
                    <a:pt x="533400" y="10160"/>
                    <a:pt x="547816" y="0"/>
                    <a:pt x="563880" y="0"/>
                  </a:cubicBezTo>
                  <a:cubicBezTo>
                    <a:pt x="599801" y="0"/>
                    <a:pt x="635337" y="8195"/>
                    <a:pt x="670560" y="15240"/>
                  </a:cubicBezTo>
                  <a:cubicBezTo>
                    <a:pt x="762824" y="33693"/>
                    <a:pt x="676874" y="30480"/>
                    <a:pt x="746760" y="30480"/>
                  </a:cubicBezTo>
                  <a:lnTo>
                    <a:pt x="1767840" y="350520"/>
                  </a:lnTo>
                  <a:lnTo>
                    <a:pt x="1630680" y="259080"/>
                  </a:lnTo>
                  <a:lnTo>
                    <a:pt x="2042160" y="899160"/>
                  </a:lnTo>
                  <a:cubicBezTo>
                    <a:pt x="2097695" y="910267"/>
                    <a:pt x="2251483" y="944880"/>
                    <a:pt x="2316480" y="944880"/>
                  </a:cubicBezTo>
                  <a:cubicBezTo>
                    <a:pt x="2443582" y="944880"/>
                    <a:pt x="2570480" y="934720"/>
                    <a:pt x="2697480" y="929640"/>
                  </a:cubicBezTo>
                  <a:cubicBezTo>
                    <a:pt x="2777301" y="916336"/>
                    <a:pt x="2900575" y="888092"/>
                    <a:pt x="2971800" y="929640"/>
                  </a:cubicBezTo>
                  <a:cubicBezTo>
                    <a:pt x="2998128" y="944998"/>
                    <a:pt x="2971800" y="990600"/>
                    <a:pt x="2971800" y="1021080"/>
                  </a:cubicBezTo>
                  <a:lnTo>
                    <a:pt x="3048000" y="1569720"/>
                  </a:lnTo>
                  <a:lnTo>
                    <a:pt x="3093720" y="1783080"/>
                  </a:lnTo>
                  <a:lnTo>
                    <a:pt x="2072640" y="202692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1325880" y="5273040"/>
              <a:ext cx="1005840" cy="685800"/>
            </a:xfrm>
            <a:custGeom>
              <a:avLst/>
              <a:gdLst>
                <a:gd name="connsiteX0" fmla="*/ 0 w 1005840"/>
                <a:gd name="connsiteY0" fmla="*/ 167640 h 685800"/>
                <a:gd name="connsiteX1" fmla="*/ 0 w 1005840"/>
                <a:gd name="connsiteY1" fmla="*/ 167640 h 685800"/>
                <a:gd name="connsiteX2" fmla="*/ 137160 w 1005840"/>
                <a:gd name="connsiteY2" fmla="*/ 106680 h 685800"/>
                <a:gd name="connsiteX3" fmla="*/ 243840 w 1005840"/>
                <a:gd name="connsiteY3" fmla="*/ 76200 h 685800"/>
                <a:gd name="connsiteX4" fmla="*/ 289560 w 1005840"/>
                <a:gd name="connsiteY4" fmla="*/ 60960 h 685800"/>
                <a:gd name="connsiteX5" fmla="*/ 701040 w 1005840"/>
                <a:gd name="connsiteY5" fmla="*/ 45720 h 685800"/>
                <a:gd name="connsiteX6" fmla="*/ 731520 w 1005840"/>
                <a:gd name="connsiteY6" fmla="*/ 0 h 685800"/>
                <a:gd name="connsiteX7" fmla="*/ 731520 w 1005840"/>
                <a:gd name="connsiteY7" fmla="*/ 0 h 685800"/>
                <a:gd name="connsiteX8" fmla="*/ 1005840 w 1005840"/>
                <a:gd name="connsiteY8" fmla="*/ 411480 h 685800"/>
                <a:gd name="connsiteX9" fmla="*/ 853440 w 1005840"/>
                <a:gd name="connsiteY9" fmla="*/ 426720 h 685800"/>
                <a:gd name="connsiteX10" fmla="*/ 701040 w 1005840"/>
                <a:gd name="connsiteY10" fmla="*/ 472440 h 685800"/>
                <a:gd name="connsiteX11" fmla="*/ 609600 w 1005840"/>
                <a:gd name="connsiteY11" fmla="*/ 502920 h 685800"/>
                <a:gd name="connsiteX12" fmla="*/ 563880 w 1005840"/>
                <a:gd name="connsiteY12" fmla="*/ 518160 h 685800"/>
                <a:gd name="connsiteX13" fmla="*/ 472440 w 1005840"/>
                <a:gd name="connsiteY13" fmla="*/ 579120 h 685800"/>
                <a:gd name="connsiteX14" fmla="*/ 426720 w 1005840"/>
                <a:gd name="connsiteY14" fmla="*/ 609600 h 685800"/>
                <a:gd name="connsiteX15" fmla="*/ 381000 w 1005840"/>
                <a:gd name="connsiteY15" fmla="*/ 624840 h 685800"/>
                <a:gd name="connsiteX16" fmla="*/ 320040 w 1005840"/>
                <a:gd name="connsiteY16" fmla="*/ 685800 h 685800"/>
                <a:gd name="connsiteX17" fmla="*/ 228600 w 1005840"/>
                <a:gd name="connsiteY17" fmla="*/ 518160 h 685800"/>
                <a:gd name="connsiteX18" fmla="*/ 106680 w 1005840"/>
                <a:gd name="connsiteY18" fmla="*/ 24384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5840" h="685800">
                  <a:moveTo>
                    <a:pt x="0" y="167640"/>
                  </a:moveTo>
                  <a:lnTo>
                    <a:pt x="0" y="167640"/>
                  </a:lnTo>
                  <a:cubicBezTo>
                    <a:pt x="45720" y="147320"/>
                    <a:pt x="90976" y="125923"/>
                    <a:pt x="137160" y="106680"/>
                  </a:cubicBezTo>
                  <a:cubicBezTo>
                    <a:pt x="177022" y="90071"/>
                    <a:pt x="200841" y="88485"/>
                    <a:pt x="243840" y="76200"/>
                  </a:cubicBezTo>
                  <a:cubicBezTo>
                    <a:pt x="259286" y="71787"/>
                    <a:pt x="273531" y="62029"/>
                    <a:pt x="289560" y="60960"/>
                  </a:cubicBezTo>
                  <a:cubicBezTo>
                    <a:pt x="426510" y="51830"/>
                    <a:pt x="563880" y="50800"/>
                    <a:pt x="701040" y="45720"/>
                  </a:cubicBezTo>
                  <a:lnTo>
                    <a:pt x="731520" y="0"/>
                  </a:lnTo>
                  <a:lnTo>
                    <a:pt x="731520" y="0"/>
                  </a:lnTo>
                  <a:lnTo>
                    <a:pt x="1005840" y="411480"/>
                  </a:lnTo>
                  <a:cubicBezTo>
                    <a:pt x="955040" y="416560"/>
                    <a:pt x="903980" y="419500"/>
                    <a:pt x="853440" y="426720"/>
                  </a:cubicBezTo>
                  <a:cubicBezTo>
                    <a:pt x="813133" y="432478"/>
                    <a:pt x="732858" y="461834"/>
                    <a:pt x="701040" y="472440"/>
                  </a:cubicBezTo>
                  <a:lnTo>
                    <a:pt x="609600" y="502920"/>
                  </a:lnTo>
                  <a:lnTo>
                    <a:pt x="563880" y="518160"/>
                  </a:lnTo>
                  <a:lnTo>
                    <a:pt x="472440" y="579120"/>
                  </a:lnTo>
                  <a:cubicBezTo>
                    <a:pt x="457200" y="589280"/>
                    <a:pt x="444096" y="603808"/>
                    <a:pt x="426720" y="609600"/>
                  </a:cubicBezTo>
                  <a:lnTo>
                    <a:pt x="381000" y="624840"/>
                  </a:lnTo>
                  <a:cubicBezTo>
                    <a:pt x="325829" y="661621"/>
                    <a:pt x="343471" y="638937"/>
                    <a:pt x="320040" y="685800"/>
                  </a:cubicBezTo>
                  <a:lnTo>
                    <a:pt x="228600" y="518160"/>
                  </a:lnTo>
                  <a:lnTo>
                    <a:pt x="106680" y="24384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2377440" y="5882640"/>
              <a:ext cx="1005840" cy="350520"/>
            </a:xfrm>
            <a:custGeom>
              <a:avLst/>
              <a:gdLst>
                <a:gd name="connsiteX0" fmla="*/ 0 w 1005840"/>
                <a:gd name="connsiteY0" fmla="*/ 350520 h 350520"/>
                <a:gd name="connsiteX1" fmla="*/ 0 w 1005840"/>
                <a:gd name="connsiteY1" fmla="*/ 350520 h 350520"/>
                <a:gd name="connsiteX2" fmla="*/ 121920 w 1005840"/>
                <a:gd name="connsiteY2" fmla="*/ 274320 h 350520"/>
                <a:gd name="connsiteX3" fmla="*/ 243840 w 1005840"/>
                <a:gd name="connsiteY3" fmla="*/ 243840 h 350520"/>
                <a:gd name="connsiteX4" fmla="*/ 289560 w 1005840"/>
                <a:gd name="connsiteY4" fmla="*/ 228600 h 350520"/>
                <a:gd name="connsiteX5" fmla="*/ 411480 w 1005840"/>
                <a:gd name="connsiteY5" fmla="*/ 182880 h 350520"/>
                <a:gd name="connsiteX6" fmla="*/ 487680 w 1005840"/>
                <a:gd name="connsiteY6" fmla="*/ 167640 h 350520"/>
                <a:gd name="connsiteX7" fmla="*/ 579120 w 1005840"/>
                <a:gd name="connsiteY7" fmla="*/ 137160 h 350520"/>
                <a:gd name="connsiteX8" fmla="*/ 624840 w 1005840"/>
                <a:gd name="connsiteY8" fmla="*/ 121920 h 350520"/>
                <a:gd name="connsiteX9" fmla="*/ 746760 w 1005840"/>
                <a:gd name="connsiteY9" fmla="*/ 91440 h 350520"/>
                <a:gd name="connsiteX10" fmla="*/ 883920 w 1005840"/>
                <a:gd name="connsiteY10" fmla="*/ 45720 h 350520"/>
                <a:gd name="connsiteX11" fmla="*/ 929640 w 1005840"/>
                <a:gd name="connsiteY11" fmla="*/ 30480 h 350520"/>
                <a:gd name="connsiteX12" fmla="*/ 1005840 w 1005840"/>
                <a:gd name="connsiteY12" fmla="*/ 15240 h 350520"/>
                <a:gd name="connsiteX13" fmla="*/ 1005840 w 1005840"/>
                <a:gd name="connsiteY13" fmla="*/ 15240 h 350520"/>
                <a:gd name="connsiteX14" fmla="*/ 1005840 w 1005840"/>
                <a:gd name="connsiteY14" fmla="*/ 15240 h 350520"/>
                <a:gd name="connsiteX15" fmla="*/ 1005840 w 1005840"/>
                <a:gd name="connsiteY15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840" h="350520">
                  <a:moveTo>
                    <a:pt x="0" y="350520"/>
                  </a:moveTo>
                  <a:lnTo>
                    <a:pt x="0" y="350520"/>
                  </a:lnTo>
                  <a:cubicBezTo>
                    <a:pt x="40640" y="325120"/>
                    <a:pt x="78014" y="293529"/>
                    <a:pt x="121920" y="274320"/>
                  </a:cubicBezTo>
                  <a:cubicBezTo>
                    <a:pt x="160299" y="257529"/>
                    <a:pt x="204099" y="257087"/>
                    <a:pt x="243840" y="243840"/>
                  </a:cubicBezTo>
                  <a:cubicBezTo>
                    <a:pt x="259080" y="238760"/>
                    <a:pt x="274518" y="234241"/>
                    <a:pt x="289560" y="228600"/>
                  </a:cubicBezTo>
                  <a:cubicBezTo>
                    <a:pt x="317529" y="218112"/>
                    <a:pt x="376888" y="191528"/>
                    <a:pt x="411480" y="182880"/>
                  </a:cubicBezTo>
                  <a:cubicBezTo>
                    <a:pt x="436610" y="176598"/>
                    <a:pt x="462690" y="174456"/>
                    <a:pt x="487680" y="167640"/>
                  </a:cubicBezTo>
                  <a:cubicBezTo>
                    <a:pt x="518677" y="159186"/>
                    <a:pt x="548640" y="147320"/>
                    <a:pt x="579120" y="137160"/>
                  </a:cubicBezTo>
                  <a:cubicBezTo>
                    <a:pt x="594360" y="132080"/>
                    <a:pt x="609255" y="125816"/>
                    <a:pt x="624840" y="121920"/>
                  </a:cubicBezTo>
                  <a:cubicBezTo>
                    <a:pt x="665480" y="111760"/>
                    <a:pt x="707019" y="104687"/>
                    <a:pt x="746760" y="91440"/>
                  </a:cubicBezTo>
                  <a:lnTo>
                    <a:pt x="883920" y="45720"/>
                  </a:lnTo>
                  <a:lnTo>
                    <a:pt x="929640" y="30480"/>
                  </a:lnTo>
                  <a:cubicBezTo>
                    <a:pt x="954214" y="22289"/>
                    <a:pt x="1005840" y="15240"/>
                    <a:pt x="1005840" y="15240"/>
                  </a:cubicBezTo>
                  <a:lnTo>
                    <a:pt x="1005840" y="15240"/>
                  </a:lnTo>
                  <a:lnTo>
                    <a:pt x="1005840" y="15240"/>
                  </a:lnTo>
                  <a:lnTo>
                    <a:pt x="1005840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066800" y="6568440"/>
              <a:ext cx="807720" cy="304800"/>
            </a:xfrm>
            <a:custGeom>
              <a:avLst/>
              <a:gdLst>
                <a:gd name="connsiteX0" fmla="*/ 807720 w 807720"/>
                <a:gd name="connsiteY0" fmla="*/ 304800 h 304800"/>
                <a:gd name="connsiteX1" fmla="*/ 807720 w 807720"/>
                <a:gd name="connsiteY1" fmla="*/ 304800 h 304800"/>
                <a:gd name="connsiteX2" fmla="*/ 731520 w 807720"/>
                <a:gd name="connsiteY2" fmla="*/ 167640 h 304800"/>
                <a:gd name="connsiteX3" fmla="*/ 670560 w 807720"/>
                <a:gd name="connsiteY3" fmla="*/ 76200 h 304800"/>
                <a:gd name="connsiteX4" fmla="*/ 624840 w 807720"/>
                <a:gd name="connsiteY4" fmla="*/ 45720 h 304800"/>
                <a:gd name="connsiteX5" fmla="*/ 335280 w 807720"/>
                <a:gd name="connsiteY5" fmla="*/ 0 h 304800"/>
                <a:gd name="connsiteX6" fmla="*/ 304800 w 807720"/>
                <a:gd name="connsiteY6" fmla="*/ 0 h 304800"/>
                <a:gd name="connsiteX7" fmla="*/ 182880 w 807720"/>
                <a:gd name="connsiteY7" fmla="*/ 60960 h 304800"/>
                <a:gd name="connsiteX8" fmla="*/ 137160 w 807720"/>
                <a:gd name="connsiteY8" fmla="*/ 91440 h 304800"/>
                <a:gd name="connsiteX9" fmla="*/ 91440 w 807720"/>
                <a:gd name="connsiteY9" fmla="*/ 106680 h 304800"/>
                <a:gd name="connsiteX10" fmla="*/ 0 w 807720"/>
                <a:gd name="connsiteY10" fmla="*/ 243840 h 304800"/>
                <a:gd name="connsiteX11" fmla="*/ 0 w 807720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7720" h="304800">
                  <a:moveTo>
                    <a:pt x="807720" y="304800"/>
                  </a:moveTo>
                  <a:lnTo>
                    <a:pt x="807720" y="304800"/>
                  </a:lnTo>
                  <a:cubicBezTo>
                    <a:pt x="782320" y="259080"/>
                    <a:pt x="758429" y="212488"/>
                    <a:pt x="731520" y="167640"/>
                  </a:cubicBezTo>
                  <a:cubicBezTo>
                    <a:pt x="712673" y="136228"/>
                    <a:pt x="705313" y="87784"/>
                    <a:pt x="670560" y="76200"/>
                  </a:cubicBezTo>
                  <a:cubicBezTo>
                    <a:pt x="620021" y="59354"/>
                    <a:pt x="624840" y="77024"/>
                    <a:pt x="624840" y="45720"/>
                  </a:cubicBezTo>
                  <a:lnTo>
                    <a:pt x="335280" y="0"/>
                  </a:lnTo>
                  <a:lnTo>
                    <a:pt x="304800" y="0"/>
                  </a:lnTo>
                  <a:cubicBezTo>
                    <a:pt x="264160" y="20320"/>
                    <a:pt x="222769" y="39202"/>
                    <a:pt x="182880" y="60960"/>
                  </a:cubicBezTo>
                  <a:cubicBezTo>
                    <a:pt x="166800" y="69731"/>
                    <a:pt x="153543" y="83249"/>
                    <a:pt x="137160" y="91440"/>
                  </a:cubicBezTo>
                  <a:cubicBezTo>
                    <a:pt x="122792" y="98624"/>
                    <a:pt x="91440" y="106680"/>
                    <a:pt x="91440" y="106680"/>
                  </a:cubicBezTo>
                  <a:lnTo>
                    <a:pt x="0" y="243840"/>
                  </a:lnTo>
                  <a:lnTo>
                    <a:pt x="0" y="30480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-76200" y="6096000"/>
              <a:ext cx="868680" cy="457200"/>
            </a:xfrm>
            <a:custGeom>
              <a:avLst/>
              <a:gdLst>
                <a:gd name="connsiteX0" fmla="*/ 868680 w 868680"/>
                <a:gd name="connsiteY0" fmla="*/ 457200 h 457200"/>
                <a:gd name="connsiteX1" fmla="*/ 868680 w 868680"/>
                <a:gd name="connsiteY1" fmla="*/ 457200 h 457200"/>
                <a:gd name="connsiteX2" fmla="*/ 701040 w 868680"/>
                <a:gd name="connsiteY2" fmla="*/ 441960 h 457200"/>
                <a:gd name="connsiteX3" fmla="*/ 579120 w 868680"/>
                <a:gd name="connsiteY3" fmla="*/ 411480 h 457200"/>
                <a:gd name="connsiteX4" fmla="*/ 441960 w 868680"/>
                <a:gd name="connsiteY4" fmla="*/ 365760 h 457200"/>
                <a:gd name="connsiteX5" fmla="*/ 320040 w 868680"/>
                <a:gd name="connsiteY5" fmla="*/ 365760 h 457200"/>
                <a:gd name="connsiteX6" fmla="*/ 152400 w 868680"/>
                <a:gd name="connsiteY6" fmla="*/ 15240 h 457200"/>
                <a:gd name="connsiteX7" fmla="*/ 152400 w 868680"/>
                <a:gd name="connsiteY7" fmla="*/ 0 h 457200"/>
                <a:gd name="connsiteX8" fmla="*/ 0 w 868680"/>
                <a:gd name="connsiteY8" fmla="*/ 1524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680" h="457200">
                  <a:moveTo>
                    <a:pt x="868680" y="457200"/>
                  </a:moveTo>
                  <a:lnTo>
                    <a:pt x="868680" y="457200"/>
                  </a:lnTo>
                  <a:cubicBezTo>
                    <a:pt x="812800" y="452120"/>
                    <a:pt x="756464" y="450711"/>
                    <a:pt x="701040" y="441960"/>
                  </a:cubicBezTo>
                  <a:cubicBezTo>
                    <a:pt x="659662" y="435427"/>
                    <a:pt x="618861" y="424727"/>
                    <a:pt x="579120" y="411480"/>
                  </a:cubicBezTo>
                  <a:lnTo>
                    <a:pt x="441960" y="365760"/>
                  </a:lnTo>
                  <a:cubicBezTo>
                    <a:pt x="403406" y="352909"/>
                    <a:pt x="360680" y="365760"/>
                    <a:pt x="320040" y="365760"/>
                  </a:cubicBezTo>
                  <a:lnTo>
                    <a:pt x="152400" y="15240"/>
                  </a:lnTo>
                  <a:lnTo>
                    <a:pt x="152400" y="0"/>
                  </a:lnTo>
                  <a:lnTo>
                    <a:pt x="0" y="1524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-106680" y="6187440"/>
              <a:ext cx="281523" cy="655320"/>
            </a:xfrm>
            <a:custGeom>
              <a:avLst/>
              <a:gdLst>
                <a:gd name="connsiteX0" fmla="*/ 137160 w 281523"/>
                <a:gd name="connsiteY0" fmla="*/ 0 h 655320"/>
                <a:gd name="connsiteX1" fmla="*/ 274320 w 281523"/>
                <a:gd name="connsiteY1" fmla="*/ 243840 h 655320"/>
                <a:gd name="connsiteX2" fmla="*/ 243840 w 281523"/>
                <a:gd name="connsiteY2" fmla="*/ 502920 h 655320"/>
                <a:gd name="connsiteX3" fmla="*/ 60960 w 281523"/>
                <a:gd name="connsiteY3" fmla="*/ 640080 h 655320"/>
                <a:gd name="connsiteX4" fmla="*/ 0 w 281523"/>
                <a:gd name="connsiteY4" fmla="*/ 655320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23" h="655320">
                  <a:moveTo>
                    <a:pt x="137160" y="0"/>
                  </a:moveTo>
                  <a:lnTo>
                    <a:pt x="274320" y="243840"/>
                  </a:lnTo>
                  <a:cubicBezTo>
                    <a:pt x="258632" y="494850"/>
                    <a:pt x="316666" y="430094"/>
                    <a:pt x="243840" y="502920"/>
                  </a:cubicBezTo>
                  <a:lnTo>
                    <a:pt x="60960" y="640080"/>
                  </a:lnTo>
                  <a:lnTo>
                    <a:pt x="0" y="65532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49" name="Gerade Verbindung 48"/>
          <p:cNvCxnSpPr/>
          <p:nvPr/>
        </p:nvCxnSpPr>
        <p:spPr>
          <a:xfrm flipV="1">
            <a:off x="1325880" y="1052736"/>
            <a:ext cx="2454032" cy="39928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ihandform 49"/>
          <p:cNvSpPr/>
          <p:nvPr/>
        </p:nvSpPr>
        <p:spPr>
          <a:xfrm>
            <a:off x="2026920" y="2942496"/>
            <a:ext cx="1021080" cy="2712720"/>
          </a:xfrm>
          <a:custGeom>
            <a:avLst/>
            <a:gdLst>
              <a:gd name="connsiteX0" fmla="*/ 0 w 1021080"/>
              <a:gd name="connsiteY0" fmla="*/ 2712720 h 2712720"/>
              <a:gd name="connsiteX1" fmla="*/ 289560 w 1021080"/>
              <a:gd name="connsiteY1" fmla="*/ 579120 h 2712720"/>
              <a:gd name="connsiteX2" fmla="*/ 1021080 w 1021080"/>
              <a:gd name="connsiteY2" fmla="*/ 0 h 2712720"/>
              <a:gd name="connsiteX3" fmla="*/ 1021080 w 1021080"/>
              <a:gd name="connsiteY3" fmla="*/ 0 h 2712720"/>
              <a:gd name="connsiteX4" fmla="*/ 1021080 w 1021080"/>
              <a:gd name="connsiteY4" fmla="*/ 0 h 2712720"/>
              <a:gd name="connsiteX5" fmla="*/ 1021080 w 1021080"/>
              <a:gd name="connsiteY5" fmla="*/ 0 h 2712720"/>
              <a:gd name="connsiteX6" fmla="*/ 1021080 w 1021080"/>
              <a:gd name="connsiteY6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080" h="2712720">
                <a:moveTo>
                  <a:pt x="0" y="2712720"/>
                </a:moveTo>
                <a:lnTo>
                  <a:pt x="289560" y="579120"/>
                </a:lnTo>
                <a:lnTo>
                  <a:pt x="1021080" y="0"/>
                </a:lnTo>
                <a:lnTo>
                  <a:pt x="1021080" y="0"/>
                </a:lnTo>
                <a:lnTo>
                  <a:pt x="1021080" y="0"/>
                </a:lnTo>
                <a:lnTo>
                  <a:pt x="1021080" y="0"/>
                </a:lnTo>
                <a:lnTo>
                  <a:pt x="1021080" y="0"/>
                </a:lnTo>
              </a:path>
            </a:pathLst>
          </a:custGeom>
          <a:noFill/>
          <a:ln w="762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12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482916" y="5589240"/>
            <a:ext cx="6975337" cy="42584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Abschirmmaß*)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f(Q,E,H)</a:t>
            </a:r>
            <a:endParaRPr lang="de-AT" dirty="0"/>
          </a:p>
          <a:p>
            <a:endParaRPr lang="de-AT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Zeichenbereich 7"/>
          <p:cNvGrpSpPr/>
          <p:nvPr/>
        </p:nvGrpSpPr>
        <p:grpSpPr>
          <a:xfrm>
            <a:off x="120988" y="1268760"/>
            <a:ext cx="11219764" cy="5562963"/>
            <a:chOff x="0" y="0"/>
            <a:chExt cx="5196840" cy="2576688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196840" cy="2034540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653540" y="746760"/>
              <a:ext cx="99060" cy="12573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167640" y="2004059"/>
              <a:ext cx="323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571500" y="1455420"/>
              <a:ext cx="167640" cy="167640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295119" y="130177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  <p:sp>
          <p:nvSpPr>
            <p:cNvPr id="26" name="Textfeld 30"/>
            <p:cNvSpPr txBox="1"/>
            <p:nvPr/>
          </p:nvSpPr>
          <p:spPr>
            <a:xfrm>
              <a:off x="571500" y="2279508"/>
              <a:ext cx="1897380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AT" sz="2400" dirty="0"/>
                <a:t>*) </a:t>
              </a:r>
              <a:r>
                <a:rPr lang="de-AT" sz="2400" dirty="0" smtClean="0"/>
                <a:t>laut ISO9613</a:t>
              </a:r>
              <a:endParaRPr lang="de-AT" sz="3600" i="1" dirty="0">
                <a:solidFill>
                  <a:srgbClr val="FF0000"/>
                </a:solidFill>
                <a:effectLst/>
                <a:latin typeface="Times New Roman"/>
                <a:ea typeface="MS Mincho"/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696782" y="4197083"/>
            <a:ext cx="608697" cy="575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Q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224111" y="3651495"/>
            <a:ext cx="493538" cy="6416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800" dirty="0">
                <a:effectLst/>
                <a:ea typeface="MS Mincho"/>
                <a:cs typeface="Times New Roman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769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lambda=\frac{c}{f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3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sum_l p_l\, G(\|\bm r-\bm r_l\|,k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5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sum_l p_l\, G(\|\bm r-\bm r_l\|,k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5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sum_l p_l\, G(\|\bm r-\bm r_l\|,k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5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sum_l p_l\, G(\|\bm r-\bm r_l\|,k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5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lambda=\frac{c}{f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3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sum_l p_l\, G(\|\bm r-\bm r_l\|,k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5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frac{\partial G}{\partial y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9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oint_{\partial V}\left[&#10;\frac{\partial p}{\partial n(\bm s)}|_{\bm s}\,G|_{\bm s}-&#10;p|_{\bm s}\,\frac{\partial G}{\partial n(\bm s)}|_{\bm s}\right]\,\mathrm{d}\bm s&#10;=\begin{cases}&#10;p, &amp;\in V\\&#10;0, &amp;\notin V.&#10;\end{cases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145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\frac{\partial G}{\partial y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9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t,r_\mathrm{QE})=\frac{\delta(t-\frac{r_{\mathrm{QE}}}{c})}{4\pi r_{\mathrm{QE}}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0"/>
  <p:tag name="PICTUREFILESIZE" val="64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&lt;\frac{\lambda}{2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3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t,r_\mathrm{QE})=\frac{\delta(t-\frac{r_{\mathrm{QE}}}{c})}{4\pi r_{\mathrm{QE}}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0"/>
  <p:tag name="PICTUREFILESIZE" val="64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p_\mathrm{diffr}(t,\bm r_\mathrm{Q},\bm r_\mathrm{E})=\int_{K}G(t,\|\bm r_{\mathrm{Q}}-\bm r_z\|) \;\beta(\bm r_\mathrm{Q},\bm r_z,\bm r_\mathrm{E})\; G(t,\|\bm r_z-\bm r_{\mathrm{Q}}\|)\,\mathrm{d}z.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304"/>
  <p:tag name="PICTUREFILESIZE" val="56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p_\mathrm{diffr}(t,\bm r_\mathrm{Q},\bm r_\mathrm{E})=\int_{K}G(t,\|\bm r_{\mathrm{Q}}-\bm r_z\|) \;\beta(\bm r_\mathrm{Q},\bm r_z,\bm r_\mathrm{E})\; G(t,\|\bm r_z-\bm r_{\mathrm{Q}}\|)\,\mathrm{d}z.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304"/>
  <p:tag name="PICTUREFILESIZE" val="56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D=10\mathrm{lg}\left(3+40\frac{U}{\lambda}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1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k=\frac{2\pi}{\lambd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7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,amsmath,amsbsy,amssymb}&#10;\begin{document}&#10;\[&#10;G(r,k)=\frac{e^{-\mathrm{i}kr}}{4\pi r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799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Bildschirmpräsentation (4:3)</PresentationFormat>
  <Paragraphs>475</Paragraphs>
  <Slides>67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68" baseType="lpstr">
      <vt:lpstr>Larissa-Design</vt:lpstr>
      <vt:lpstr>Beugung –Theorie und Anwendung auf Schallschutz und Raumakustik</vt:lpstr>
      <vt:lpstr>… kommt der Schall um die Ecke</vt:lpstr>
      <vt:lpstr>… kommt der Schall um die Ecke</vt:lpstr>
      <vt:lpstr>Hier wollen wir Beugung!</vt:lpstr>
      <vt:lpstr>Hier wollen wir Beugung!</vt:lpstr>
      <vt:lpstr>Hier wollen wir Beugung!</vt:lpstr>
      <vt:lpstr>Hier wollen wir keine Beugung!</vt:lpstr>
      <vt:lpstr>Hier wollen wir keine Beugung!</vt:lpstr>
      <vt:lpstr>Abschirmmaß*)</vt:lpstr>
      <vt:lpstr>Abschirmmaß*)</vt:lpstr>
      <vt:lpstr>Abschirmmaß*)</vt:lpstr>
      <vt:lpstr>Abschirmmaß*)</vt:lpstr>
      <vt:lpstr>Abschirmmaß*)</vt:lpstr>
      <vt:lpstr>Abschirmmaß*)</vt:lpstr>
      <vt:lpstr>Abschirmmaß*)</vt:lpstr>
      <vt:lpstr>PowerPoint-Präsentation</vt:lpstr>
      <vt:lpstr>… Ist die Umweglänge wirklich immer entscheidend?</vt:lpstr>
      <vt:lpstr>… Ist die Umweglänge wirklich immer entscheidend?</vt:lpstr>
      <vt:lpstr>PowerPoint-Präsentation</vt:lpstr>
      <vt:lpstr>PowerPoint-Präsentation</vt:lpstr>
      <vt:lpstr>PowerPoint-Präsentation</vt:lpstr>
      <vt:lpstr>PowerPoint-Präsentation</vt:lpstr>
      <vt:lpstr>Huygens-Prinzip (Theorie 1)</vt:lpstr>
      <vt:lpstr>Huygens-Prinzip (Theorie 1)</vt:lpstr>
      <vt:lpstr>Huygens-Prinzip (Theorie 1)</vt:lpstr>
      <vt:lpstr>Huygens-Prinzip (Theorie 1)</vt:lpstr>
      <vt:lpstr>Huygens-Prinzip (Theorie 1)</vt:lpstr>
      <vt:lpstr>Huygens-Prinzip (Theorie 1)</vt:lpstr>
      <vt:lpstr>Huygens-Prinzip (Theorie 1)</vt:lpstr>
      <vt:lpstr>Huygens-Prinzip (Theorie 1)</vt:lpstr>
      <vt:lpstr>PowerPoint-Präsentation</vt:lpstr>
      <vt:lpstr>Beugung nach Young (Theorie 2)</vt:lpstr>
      <vt:lpstr>Beugung nach Young (Theorie 2)</vt:lpstr>
      <vt:lpstr>Beugung nach Young (Theorie 2)</vt:lpstr>
      <vt:lpstr>Beugung nach Young (Theorie 2)</vt:lpstr>
      <vt:lpstr>Beugung nach Young (Theorie 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 1</vt:lpstr>
      <vt:lpstr>Frage 2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Beugung –Theorie und Anwendung auf Schallschutz und Raumakustik</dc:title>
  <dc:creator>Franz Zotter</dc:creator>
  <cp:lastModifiedBy>Franz Zotter</cp:lastModifiedBy>
  <cp:revision>302</cp:revision>
  <dcterms:created xsi:type="dcterms:W3CDTF">2014-01-13T19:57:25Z</dcterms:created>
  <dcterms:modified xsi:type="dcterms:W3CDTF">2014-01-29T07:10:00Z</dcterms:modified>
</cp:coreProperties>
</file>